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7"/>
  </p:notesMasterIdLst>
  <p:sldIdLst>
    <p:sldId id="859" r:id="rId2"/>
    <p:sldId id="1019" r:id="rId3"/>
    <p:sldId id="1020" r:id="rId4"/>
    <p:sldId id="1021" r:id="rId5"/>
    <p:sldId id="1025" r:id="rId6"/>
    <p:sldId id="1083" r:id="rId7"/>
    <p:sldId id="1027" r:id="rId8"/>
    <p:sldId id="1028" r:id="rId9"/>
    <p:sldId id="1084" r:id="rId10"/>
    <p:sldId id="1085" r:id="rId11"/>
    <p:sldId id="1086" r:id="rId12"/>
    <p:sldId id="1087" r:id="rId13"/>
    <p:sldId id="1035" r:id="rId14"/>
    <p:sldId id="1031" r:id="rId15"/>
    <p:sldId id="1088" r:id="rId16"/>
    <p:sldId id="1037" r:id="rId17"/>
    <p:sldId id="1041" r:id="rId18"/>
    <p:sldId id="1089" r:id="rId19"/>
    <p:sldId id="1092" r:id="rId20"/>
    <p:sldId id="1095" r:id="rId21"/>
    <p:sldId id="1098" r:id="rId22"/>
    <p:sldId id="1048" r:id="rId23"/>
    <p:sldId id="1049" r:id="rId24"/>
    <p:sldId id="1099" r:id="rId25"/>
    <p:sldId id="1050" r:id="rId26"/>
    <p:sldId id="1100" r:id="rId27"/>
    <p:sldId id="1102" r:id="rId28"/>
    <p:sldId id="1103" r:id="rId29"/>
    <p:sldId id="1105" r:id="rId30"/>
    <p:sldId id="1106" r:id="rId31"/>
    <p:sldId id="1108" r:id="rId32"/>
    <p:sldId id="1109" r:id="rId33"/>
    <p:sldId id="1111" r:id="rId34"/>
    <p:sldId id="1112" r:id="rId35"/>
    <p:sldId id="1114" r:id="rId36"/>
    <p:sldId id="1054" r:id="rId37"/>
    <p:sldId id="1055" r:id="rId38"/>
    <p:sldId id="1115" r:id="rId39"/>
    <p:sldId id="1116" r:id="rId40"/>
    <p:sldId id="1056" r:id="rId41"/>
    <p:sldId id="1071" r:id="rId42"/>
    <p:sldId id="1072" r:id="rId43"/>
    <p:sldId id="1121" r:id="rId44"/>
    <p:sldId id="1124" r:id="rId45"/>
    <p:sldId id="1123" r:id="rId46"/>
    <p:sldId id="1139" r:id="rId47"/>
    <p:sldId id="1127" r:id="rId48"/>
    <p:sldId id="1130" r:id="rId49"/>
    <p:sldId id="1117" r:id="rId50"/>
    <p:sldId id="1118" r:id="rId51"/>
    <p:sldId id="1161" r:id="rId52"/>
    <p:sldId id="1119" r:id="rId53"/>
    <p:sldId id="1140" r:id="rId54"/>
    <p:sldId id="1142" r:id="rId55"/>
    <p:sldId id="1162" r:id="rId56"/>
    <p:sldId id="1143" r:id="rId57"/>
    <p:sldId id="1145" r:id="rId58"/>
    <p:sldId id="1163" r:id="rId59"/>
    <p:sldId id="1146" r:id="rId60"/>
    <p:sldId id="1147" r:id="rId61"/>
    <p:sldId id="1148" r:id="rId62"/>
    <p:sldId id="1164" r:id="rId63"/>
    <p:sldId id="1149" r:id="rId64"/>
    <p:sldId id="1152" r:id="rId65"/>
    <p:sldId id="1155" r:id="rId6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5" d="100"/>
          <a:sy n="105" d="100"/>
        </p:scale>
        <p:origin x="13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高中化学 必修 第一册 </a:t>
            </a:r>
            <a:r>
              <a:rPr lang="en-US" altLang="zh-CN" sz="2000" dirty="0" err="1" smtClean="0">
                <a:solidFill>
                  <a:prstClr val="black"/>
                </a:solidFill>
                <a:latin typeface="楷体" panose="02010609060101010101" pitchFamily="49" charset="-122"/>
                <a:ea typeface="楷体" panose="02010609060101010101" pitchFamily="49" charset="-122"/>
              </a:rPr>
              <a:t>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9.png"/><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8.png"/><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8.png"/><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8.png"/><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3.png"/><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34.png"/><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39.png"/><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7.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41.png"/><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46.png"/><Relationship Id="rId1" Type="http://schemas.openxmlformats.org/officeDocument/2006/relationships/slideLayout" Target="../slideLayouts/slideLayout1.xml"/><Relationship Id="rId4" Type="http://schemas.openxmlformats.org/officeDocument/2006/relationships/image" Target="../media/image45.png"/></Relationships>
</file>

<file path=ppt/slides/_rels/slide4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47.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4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48.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4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48.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4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xml"/><Relationship Id="rId4" Type="http://schemas.openxmlformats.org/officeDocument/2006/relationships/image" Target="../media/image51.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5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24.png"/><Relationship Id="rId1" Type="http://schemas.openxmlformats.org/officeDocument/2006/relationships/slideLayout" Target="../slideLayouts/slideLayout1.xml"/><Relationship Id="rId4" Type="http://schemas.openxmlformats.org/officeDocument/2006/relationships/image" Target="../media/image51.png"/></Relationships>
</file>

<file path=ppt/slides/_rels/slide5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54.png"/></Relationships>
</file>

<file path=ppt/slides/_rels/slide5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24.png"/><Relationship Id="rId1" Type="http://schemas.openxmlformats.org/officeDocument/2006/relationships/slideLayout" Target="../slideLayouts/slideLayout1.xml"/><Relationship Id="rId4" Type="http://schemas.openxmlformats.org/officeDocument/2006/relationships/image" Target="../media/image53.png"/></Relationships>
</file>

<file path=ppt/slides/_rels/slide5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5.png"/><Relationship Id="rId1" Type="http://schemas.openxmlformats.org/officeDocument/2006/relationships/slideLayout" Target="../slideLayouts/slideLayout1.xml"/><Relationship Id="rId4" Type="http://schemas.openxmlformats.org/officeDocument/2006/relationships/image" Target="../media/image53.png"/></Relationships>
</file>

<file path=ppt/slides/_rels/slide5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56.png"/></Relationships>
</file>

<file path=ppt/slides/_rels/slide5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24.png"/><Relationship Id="rId1" Type="http://schemas.openxmlformats.org/officeDocument/2006/relationships/slideLayout" Target="../slideLayouts/slideLayout1.xml"/><Relationship Id="rId4" Type="http://schemas.openxmlformats.org/officeDocument/2006/relationships/image" Target="../media/image53.png"/></Relationships>
</file>

<file path=ppt/slides/_rels/slide5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xml"/><Relationship Id="rId5" Type="http://schemas.openxmlformats.org/officeDocument/2006/relationships/image" Target="../media/image60.png"/><Relationship Id="rId4" Type="http://schemas.openxmlformats.org/officeDocument/2006/relationships/image" Target="../media/image59.png"/></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22.png"/><Relationship Id="rId7" Type="http://schemas.openxmlformats.org/officeDocument/2006/relationships/image" Target="../media/image59.png"/><Relationship Id="rId2" Type="http://schemas.openxmlformats.org/officeDocument/2006/relationships/image" Target="../media/image61.png"/><Relationship Id="rId1" Type="http://schemas.openxmlformats.org/officeDocument/2006/relationships/slideLayout" Target="../slideLayouts/slideLayout1.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24.png"/></Relationships>
</file>

<file path=ppt/slides/_rels/slide6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xml"/><Relationship Id="rId5" Type="http://schemas.openxmlformats.org/officeDocument/2006/relationships/image" Target="../media/image60.png"/><Relationship Id="rId4" Type="http://schemas.openxmlformats.org/officeDocument/2006/relationships/image" Target="../media/image59.png"/></Relationships>
</file>

<file path=ppt/slides/_rels/slide6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62.png"/><Relationship Id="rId1" Type="http://schemas.openxmlformats.org/officeDocument/2006/relationships/slideLayout" Target="../slideLayouts/slideLayout1.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6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63.png"/><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64.png"/></Relationships>
</file>

<file path=ppt/slides/_rels/slide6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65.png"/><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66.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a:t>
            </a:r>
            <a:r>
              <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3  </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从海水中获得的化学物质</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第三单元　海洋化学资源的综合利用</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从海水中提取溴的常见工艺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53185" y="1407125"/>
            <a:ext cx="7586237" cy="2237899"/>
          </a:xfrm>
          <a:prstGeom prst="rect">
            <a:avLst/>
          </a:prstGeom>
        </p:spPr>
      </p:pic>
    </p:spTree>
    <p:extLst>
      <p:ext uri="{BB962C8B-B14F-4D97-AF65-F5344CB8AC3E}">
        <p14:creationId xmlns:p14="http://schemas.microsoft.com/office/powerpoint/2010/main" val="41082009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镁的提取</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6574" y="1412776"/>
            <a:ext cx="8070980" cy="2451995"/>
          </a:xfrm>
          <a:prstGeom prst="rect">
            <a:avLst/>
          </a:prstGeom>
        </p:spPr>
      </p:pic>
    </p:spTree>
    <p:extLst>
      <p:ext uri="{BB962C8B-B14F-4D97-AF65-F5344CB8AC3E}">
        <p14:creationId xmlns:p14="http://schemas.microsoft.com/office/powerpoint/2010/main" val="31267627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从海洋植物中提取碘的主要工艺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35621" y="1412776"/>
            <a:ext cx="7747817" cy="1640049"/>
          </a:xfrm>
          <a:prstGeom prst="rect">
            <a:avLst/>
          </a:prstGeom>
        </p:spPr>
      </p:pic>
    </p:spTree>
    <p:extLst>
      <p:ext uri="{BB962C8B-B14F-4D97-AF65-F5344CB8AC3E}">
        <p14:creationId xmlns:p14="http://schemas.microsoft.com/office/powerpoint/2010/main" val="24551423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700069"/>
              </a:xfrm>
            </p:spPr>
            <p:txBody>
              <a:bodyPr/>
              <a:lstStyle/>
              <a:p>
                <a:pPr hangingPunct="0">
                  <a:lnSpc>
                    <a:spcPct val="120000"/>
                  </a:lnSpc>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工业上可利用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吹出法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吹出法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提溴的流程如图所示：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已知酸化后的浓缩海水中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主要</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吹出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后的溶液滴加</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到碘化</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钾</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淀粉</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20000"/>
                  </a:lnSpc>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试纸</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若试纸</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变蓝</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则说明溶液中含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过量会增大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水溶液的用量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溶液中发生反应的离子方程式为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2HBr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蒸馏后溶液中主要存在的离子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700069"/>
              </a:xfrm>
              <a:blipFill>
                <a:blip r:embed="rId2"/>
                <a:stretch>
                  <a:fillRect l="-796" t="-778" r="-318" b="-1038"/>
                </a:stretch>
              </a:blipFill>
            </p:spPr>
            <p:txBody>
              <a:bodyPr/>
              <a:lstStyle/>
              <a:p>
                <a:r>
                  <a:rPr lang="zh-CN" altLang="en-US">
                    <a:noFill/>
                  </a:rPr>
                  <a:t> </a:t>
                </a:r>
              </a:p>
            </p:txBody>
          </p:sp>
        </mc:Fallback>
      </mc:AlternateContent>
      <p:pic>
        <p:nvPicPr>
          <p:cNvPr id="3" name="24典例1.EPS" descr="id:2147489704;FounderCES"/>
          <p:cNvPicPr/>
          <p:nvPr/>
        </p:nvPicPr>
        <p:blipFill>
          <a:blip r:embed="rId3"/>
          <a:stretch>
            <a:fillRect/>
          </a:stretch>
        </p:blipFill>
        <p:spPr>
          <a:xfrm>
            <a:off x="343436" y="854818"/>
            <a:ext cx="1116965" cy="359410"/>
          </a:xfrm>
          <a:prstGeom prst="rect">
            <a:avLst/>
          </a:prstGeom>
        </p:spPr>
      </p:pic>
      <p:pic>
        <p:nvPicPr>
          <p:cNvPr id="4" name="hs496.jpg" descr="id:2147491410;FounderCES"/>
          <p:cNvPicPr/>
          <p:nvPr/>
        </p:nvPicPr>
        <p:blipFill>
          <a:blip r:embed="rId4">
            <a:clrChange>
              <a:clrFrom>
                <a:srgbClr val="FFFFFF"/>
              </a:clrFrom>
              <a:clrTo>
                <a:srgbClr val="FFFFFF">
                  <a:alpha val="0"/>
                </a:srgbClr>
              </a:clrTo>
            </a:clrChange>
          </a:blip>
          <a:stretch>
            <a:fillRect/>
          </a:stretch>
        </p:blipFill>
        <p:spPr>
          <a:xfrm>
            <a:off x="6417095" y="1313336"/>
            <a:ext cx="5294735" cy="2229488"/>
          </a:xfrm>
          <a:prstGeom prst="rect">
            <a:avLst/>
          </a:prstGeom>
          <a:solidFill>
            <a:scrgbClr r="0" g="0" b="0">
              <a:alpha val="0"/>
            </a:scrgbClr>
          </a:solidFill>
        </p:spPr>
      </p:pic>
      <p:sp>
        <p:nvSpPr>
          <p:cNvPr id="5" name="内容占位符 1"/>
          <p:cNvSpPr txBox="1">
            <a:spLocks/>
          </p:cNvSpPr>
          <p:nvPr/>
        </p:nvSpPr>
        <p:spPr bwMode="auto">
          <a:xfrm>
            <a:off x="360854" y="5441321"/>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p>
        </p:txBody>
      </p:sp>
      <p:pic>
        <p:nvPicPr>
          <p:cNvPr id="6" name="24答案.EPS" descr="id:2147489726;FounderCES"/>
          <p:cNvPicPr/>
          <p:nvPr/>
        </p:nvPicPr>
        <p:blipFill>
          <a:blip r:embed="rId5"/>
          <a:stretch>
            <a:fillRect/>
          </a:stretch>
        </p:blipFill>
        <p:spPr>
          <a:xfrm>
            <a:off x="360854" y="5638076"/>
            <a:ext cx="807720" cy="287655"/>
          </a:xfrm>
          <a:prstGeom prst="rect">
            <a:avLst/>
          </a:prstGeom>
        </p:spPr>
      </p:pic>
    </p:spTree>
    <p:extLst>
      <p:ext uri="{BB962C8B-B14F-4D97-AF65-F5344CB8AC3E}">
        <p14:creationId xmlns:p14="http://schemas.microsoft.com/office/powerpoint/2010/main" val="4236563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355325"/>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向海水中通入足量氯气可氧化溴离子生成溴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空气吹</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吸收时发生反应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2Br</a:t>
                </a:r>
                <a:r>
                  <a:rPr lang="zh-CN"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然后氯气氧化溴离子</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达到富集溴的目的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再蒸馏分离出液溴。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吹出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后的溶液可能还含有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由氧化性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发生氧化还原反应生成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也能使试纸变蓝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355325"/>
              </a:xfrm>
              <a:blipFill>
                <a:blip r:embed="rId2"/>
                <a:stretch>
                  <a:fillRect l="-796" r="-849" b="-5168"/>
                </a:stretch>
              </a:blipFill>
            </p:spPr>
            <p:txBody>
              <a:bodyPr/>
              <a:lstStyle/>
              <a:p>
                <a:r>
                  <a:rPr lang="zh-CN" altLang="en-US">
                    <a:noFill/>
                  </a:rPr>
                  <a:t> </a:t>
                </a:r>
              </a:p>
            </p:txBody>
          </p:sp>
        </mc:Fallback>
      </mc:AlternateContent>
      <p:pic>
        <p:nvPicPr>
          <p:cNvPr id="3" name="24解析.EPS" descr="id:2147489719;FounderCES"/>
          <p:cNvPicPr/>
          <p:nvPr/>
        </p:nvPicPr>
        <p:blipFill>
          <a:blip r:embed="rId3"/>
          <a:stretch>
            <a:fillRect/>
          </a:stretch>
        </p:blipFill>
        <p:spPr>
          <a:xfrm>
            <a:off x="360854" y="942875"/>
            <a:ext cx="807720" cy="287655"/>
          </a:xfrm>
          <a:prstGeom prst="rect">
            <a:avLst/>
          </a:prstGeom>
        </p:spPr>
      </p:pic>
      <p:pic>
        <p:nvPicPr>
          <p:cNvPr id="4" name="hs496.jpg" descr="id:2147491410;FounderCES"/>
          <p:cNvPicPr/>
          <p:nvPr/>
        </p:nvPicPr>
        <p:blipFill>
          <a:blip r:embed="rId4">
            <a:clrChange>
              <a:clrFrom>
                <a:srgbClr val="FFFFFF"/>
              </a:clrFrom>
              <a:clrTo>
                <a:srgbClr val="FFFFFF">
                  <a:alpha val="0"/>
                </a:srgbClr>
              </a:clrTo>
            </a:clrChange>
          </a:blip>
          <a:stretch>
            <a:fillRect/>
          </a:stretch>
        </p:blipFill>
        <p:spPr>
          <a:xfrm>
            <a:off x="2576305" y="3212976"/>
            <a:ext cx="7047293" cy="2967449"/>
          </a:xfrm>
          <a:prstGeom prst="rect">
            <a:avLst/>
          </a:prstGeom>
          <a:solidFill>
            <a:scrgbClr r="0" g="0" b="0">
              <a:alpha val="0"/>
            </a:scrgbClr>
          </a:solidFill>
        </p:spPr>
      </p:pic>
    </p:spTree>
    <p:extLst>
      <p:ext uri="{BB962C8B-B14F-4D97-AF65-F5344CB8AC3E}">
        <p14:creationId xmlns:p14="http://schemas.microsoft.com/office/powerpoint/2010/main" val="33634026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013646"/>
              </a:xfrm>
            </p:spPr>
            <p:txBody>
              <a:bodyPr/>
              <a:lstStyle/>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氯气</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可置换出溴单质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由于氯气具有氧化性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具有还原性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则会增大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水溶液的用量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吸收过程发生氧化还原反应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反应的离子方程式是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2Br</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热空气吹出溴蒸气后用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水溶液吸收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反应生成硫酸和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HBr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再通入氯气氧化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故蒸馏后溶液中主要存在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013646"/>
              </a:xfrm>
              <a:blipFill>
                <a:blip r:embed="rId2"/>
                <a:stretch>
                  <a:fillRect l="-796" r="-849" b="-1212"/>
                </a:stretch>
              </a:blipFill>
            </p:spPr>
            <p:txBody>
              <a:bodyPr/>
              <a:lstStyle/>
              <a:p>
                <a:r>
                  <a:rPr lang="zh-CN" altLang="en-US">
                    <a:noFill/>
                  </a:rPr>
                  <a:t> </a:t>
                </a:r>
              </a:p>
            </p:txBody>
          </p:sp>
        </mc:Fallback>
      </mc:AlternateContent>
      <p:pic>
        <p:nvPicPr>
          <p:cNvPr id="4" name="hs496.jpg" descr="id:2147491410;FounderCES"/>
          <p:cNvPicPr/>
          <p:nvPr/>
        </p:nvPicPr>
        <p:blipFill>
          <a:blip r:embed="rId3">
            <a:clrChange>
              <a:clrFrom>
                <a:srgbClr val="FFFFFF"/>
              </a:clrFrom>
              <a:clrTo>
                <a:srgbClr val="FFFFFF">
                  <a:alpha val="0"/>
                </a:srgbClr>
              </a:clrTo>
            </a:clrChange>
          </a:blip>
          <a:stretch>
            <a:fillRect/>
          </a:stretch>
        </p:blipFill>
        <p:spPr>
          <a:xfrm>
            <a:off x="2576305" y="3645024"/>
            <a:ext cx="7047293" cy="2967449"/>
          </a:xfrm>
          <a:prstGeom prst="rect">
            <a:avLst/>
          </a:prstGeom>
          <a:solidFill>
            <a:scrgbClr r="0" g="0" b="0">
              <a:alpha val="0"/>
            </a:scrgbClr>
          </a:solidFill>
        </p:spPr>
      </p:pic>
    </p:spTree>
    <p:extLst>
      <p:ext uri="{BB962C8B-B14F-4D97-AF65-F5344CB8AC3E}">
        <p14:creationId xmlns:p14="http://schemas.microsoft.com/office/powerpoint/2010/main" val="11964273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1718484"/>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安徽六安第二中学期中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粗盐中含</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等杂质，需提纯后才能综合利用。为除去粗盐中的杂质，某同学设计了一种制备精盐的实验方案，步骤如下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用于沉淀的试剂稍过量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1718484"/>
              </a:xfrm>
              <a:blipFill>
                <a:blip r:embed="rId2"/>
                <a:stretch>
                  <a:fillRect l="-796" r="-849" b="-6028"/>
                </a:stretch>
              </a:blipFill>
            </p:spPr>
            <p:txBody>
              <a:bodyPr/>
              <a:lstStyle/>
              <a:p>
                <a:r>
                  <a:rPr lang="zh-CN" altLang="en-US">
                    <a:noFill/>
                  </a:rPr>
                  <a:t> </a:t>
                </a:r>
              </a:p>
            </p:txBody>
          </p:sp>
        </mc:Fallback>
      </mc:AlternateContent>
      <p:pic>
        <p:nvPicPr>
          <p:cNvPr id="3" name="24典例2.EPS" descr="id:2147489740;FounderCES"/>
          <p:cNvPicPr/>
          <p:nvPr/>
        </p:nvPicPr>
        <p:blipFill>
          <a:blip r:embed="rId3"/>
          <a:stretch>
            <a:fillRect/>
          </a:stretch>
        </p:blipFill>
        <p:spPr>
          <a:xfrm>
            <a:off x="341994" y="915707"/>
            <a:ext cx="1116965" cy="359410"/>
          </a:xfrm>
          <a:prstGeom prst="rect">
            <a:avLst/>
          </a:prstGeom>
        </p:spPr>
      </p:pic>
      <p:pic>
        <p:nvPicPr>
          <p:cNvPr id="4" name="hs495.jpg" descr="id:2147491438;FounderCES"/>
          <p:cNvPicPr/>
          <p:nvPr/>
        </p:nvPicPr>
        <p:blipFill>
          <a:blip r:embed="rId4">
            <a:clrChange>
              <a:clrFrom>
                <a:srgbClr val="FFFFFF"/>
              </a:clrFrom>
              <a:clrTo>
                <a:srgbClr val="FFFFFF">
                  <a:alpha val="0"/>
                </a:srgbClr>
              </a:clrTo>
            </a:clrChange>
          </a:blip>
          <a:stretch>
            <a:fillRect/>
          </a:stretch>
        </p:blipFill>
        <p:spPr>
          <a:xfrm>
            <a:off x="2538520" y="2564904"/>
            <a:ext cx="7120874" cy="1345233"/>
          </a:xfrm>
          <a:prstGeom prst="rect">
            <a:avLst/>
          </a:prstGeom>
          <a:solidFill>
            <a:scrgbClr r="0" g="0" b="0">
              <a:alpha val="0"/>
            </a:scrgbClr>
          </a:solidFill>
        </p:spPr>
      </p:pic>
      <p:sp>
        <p:nvSpPr>
          <p:cNvPr id="5" name="内容占位符 1"/>
          <p:cNvSpPr txBox="1">
            <a:spLocks/>
          </p:cNvSpPr>
          <p:nvPr/>
        </p:nvSpPr>
        <p:spPr bwMode="auto">
          <a:xfrm>
            <a:off x="360854" y="4005064"/>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可供选择的试剂有</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BaCl</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p>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试剂</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填序号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下同</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，试剂</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5662989"/>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④</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p>
        </p:txBody>
      </p:sp>
      <p:pic>
        <p:nvPicPr>
          <p:cNvPr id="7" name="24答案.EPS" descr="id:2147489726;FounderCES"/>
          <p:cNvPicPr/>
          <p:nvPr/>
        </p:nvPicPr>
        <p:blipFill>
          <a:blip r:embed="rId5"/>
          <a:stretch>
            <a:fillRect/>
          </a:stretch>
        </p:blipFill>
        <p:spPr>
          <a:xfrm>
            <a:off x="360854" y="5859744"/>
            <a:ext cx="807720" cy="287655"/>
          </a:xfrm>
          <a:prstGeom prst="rect">
            <a:avLst/>
          </a:prstGeom>
        </p:spPr>
      </p:pic>
    </p:spTree>
    <p:extLst>
      <p:ext uri="{BB962C8B-B14F-4D97-AF65-F5344CB8AC3E}">
        <p14:creationId xmlns:p14="http://schemas.microsoft.com/office/powerpoint/2010/main" val="3758663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272482"/>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粗盐溶解后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既能除去原溶液中的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也能除去过量的除杂剂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经过过滤操作后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向滤液中加入盐酸除去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蒸发、结晶、烘干后得到精盐</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272482"/>
              </a:xfrm>
              <a:blipFill>
                <a:blip r:embed="rId2"/>
                <a:stretch>
                  <a:fillRect l="-796" r="-849" b="-5362"/>
                </a:stretch>
              </a:blipFill>
            </p:spPr>
            <p:txBody>
              <a:bodyPr/>
              <a:lstStyle/>
              <a:p>
                <a:r>
                  <a:rPr lang="zh-CN" altLang="en-US">
                    <a:noFill/>
                  </a:rPr>
                  <a:t> </a:t>
                </a:r>
              </a:p>
            </p:txBody>
          </p:sp>
        </mc:Fallback>
      </mc:AlternateContent>
      <p:pic>
        <p:nvPicPr>
          <p:cNvPr id="3" name="24解析.EPS" descr="id:2147489719;FounderCES"/>
          <p:cNvPicPr/>
          <p:nvPr/>
        </p:nvPicPr>
        <p:blipFill>
          <a:blip r:embed="rId3"/>
          <a:stretch>
            <a:fillRect/>
          </a:stretch>
        </p:blipFill>
        <p:spPr>
          <a:xfrm>
            <a:off x="360854" y="942875"/>
            <a:ext cx="807720" cy="287655"/>
          </a:xfrm>
          <a:prstGeom prst="rect">
            <a:avLst/>
          </a:prstGeom>
        </p:spPr>
      </p:pic>
      <p:pic>
        <p:nvPicPr>
          <p:cNvPr id="4" name="hs495.jpg" descr="id:2147491438;FounderCES"/>
          <p:cNvPicPr/>
          <p:nvPr/>
        </p:nvPicPr>
        <p:blipFill>
          <a:blip r:embed="rId4">
            <a:clrChange>
              <a:clrFrom>
                <a:srgbClr val="FFFFFF"/>
              </a:clrFrom>
              <a:clrTo>
                <a:srgbClr val="FFFFFF">
                  <a:alpha val="0"/>
                </a:srgbClr>
              </a:clrTo>
            </a:clrChange>
          </a:blip>
          <a:stretch>
            <a:fillRect/>
          </a:stretch>
        </p:blipFill>
        <p:spPr>
          <a:xfrm>
            <a:off x="2538520" y="3163887"/>
            <a:ext cx="7120874" cy="1345233"/>
          </a:xfrm>
          <a:prstGeom prst="rect">
            <a:avLst/>
          </a:prstGeom>
          <a:solidFill>
            <a:scrgbClr r="0" g="0" b="0">
              <a:alpha val="0"/>
            </a:scrgbClr>
          </a:solidFill>
        </p:spPr>
      </p:pic>
    </p:spTree>
    <p:extLst>
      <p:ext uri="{BB962C8B-B14F-4D97-AF65-F5344CB8AC3E}">
        <p14:creationId xmlns:p14="http://schemas.microsoft.com/office/powerpoint/2010/main" val="30060618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操作</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的名称是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，用到的玻璃仪器主要有</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、烧杯、漏斗。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hs495.jpg" descr="id:2147491438;FounderCES"/>
          <p:cNvPicPr/>
          <p:nvPr/>
        </p:nvPicPr>
        <p:blipFill>
          <a:blip r:embed="rId2">
            <a:clrChange>
              <a:clrFrom>
                <a:srgbClr val="FFFFFF"/>
              </a:clrFrom>
              <a:clrTo>
                <a:srgbClr val="FFFFFF">
                  <a:alpha val="0"/>
                </a:srgbClr>
              </a:clrTo>
            </a:clrChange>
          </a:blip>
          <a:stretch>
            <a:fillRect/>
          </a:stretch>
        </p:blipFill>
        <p:spPr>
          <a:xfrm>
            <a:off x="2538520" y="1412776"/>
            <a:ext cx="7120874" cy="1345233"/>
          </a:xfrm>
          <a:prstGeom prst="rect">
            <a:avLst/>
          </a:prstGeom>
          <a:solidFill>
            <a:scrgbClr r="0" g="0" b="0">
              <a:alpha val="0"/>
            </a:scrgbClr>
          </a:solidFill>
        </p:spPr>
      </p:pic>
      <p:sp>
        <p:nvSpPr>
          <p:cNvPr id="6" name="内容占位符 1"/>
          <p:cNvSpPr txBox="1">
            <a:spLocks/>
          </p:cNvSpPr>
          <p:nvPr/>
        </p:nvSpPr>
        <p:spPr bwMode="auto">
          <a:xfrm>
            <a:off x="360854" y="2852936"/>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过滤</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玻璃棒</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7" name="24答案.EPS" descr="id:2147489726;FounderCES"/>
          <p:cNvPicPr/>
          <p:nvPr/>
        </p:nvPicPr>
        <p:blipFill>
          <a:blip r:embed="rId3"/>
          <a:stretch>
            <a:fillRect/>
          </a:stretch>
        </p:blipFill>
        <p:spPr>
          <a:xfrm>
            <a:off x="360854" y="3049691"/>
            <a:ext cx="807720" cy="287655"/>
          </a:xfrm>
          <a:prstGeom prst="rect">
            <a:avLst/>
          </a:prstGeom>
        </p:spPr>
      </p:pic>
      <mc:AlternateContent xmlns:mc="http://schemas.openxmlformats.org/markup-compatibility/2006" xmlns:a14="http://schemas.microsoft.com/office/drawing/2010/main">
        <mc:Choice Requires="a14">
          <p:sp>
            <p:nvSpPr>
              <p:cNvPr id="8" name="内容占位符 1"/>
              <p:cNvSpPr txBox="1">
                <a:spLocks/>
              </p:cNvSpPr>
              <p:nvPr/>
            </p:nvSpPr>
            <p:spPr bwMode="auto">
              <a:xfrm>
                <a:off x="360854" y="3390692"/>
                <a:ext cx="11485848" cy="234256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粗盐</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溶解后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既能除去原溶液中的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也能除去过量的除杂剂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经过过滤操作后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向滤液中加入盐酸除去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蒸发、结晶、烘干后得到精盐</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。操作</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为过滤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用到的玻璃仪器有玻璃棒、烧杯、漏斗</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8" name="内容占位符 1"/>
              <p:cNvSpPr txBox="1">
                <a:spLocks noRot="1" noChangeAspect="1" noMove="1" noResize="1" noEditPoints="1" noAdjustHandles="1" noChangeArrowheads="1" noChangeShapeType="1" noTextEdit="1"/>
              </p:cNvSpPr>
              <p:nvPr/>
            </p:nvSpPr>
            <p:spPr bwMode="auto">
              <a:xfrm>
                <a:off x="360854" y="3390692"/>
                <a:ext cx="11485848" cy="2342564"/>
              </a:xfrm>
              <a:prstGeom prst="rect">
                <a:avLst/>
              </a:prstGeom>
              <a:blipFill>
                <a:blip r:embed="rId4"/>
                <a:stretch>
                  <a:fillRect l="-796" r="-849" b="-130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9" name="24解析.EPS" descr="id:2147489719;FounderCES"/>
          <p:cNvPicPr/>
          <p:nvPr/>
        </p:nvPicPr>
        <p:blipFill>
          <a:blip r:embed="rId5"/>
          <a:stretch>
            <a:fillRect/>
          </a:stretch>
        </p:blipFill>
        <p:spPr>
          <a:xfrm>
            <a:off x="360854" y="3587447"/>
            <a:ext cx="807720" cy="287655"/>
          </a:xfrm>
          <a:prstGeom prst="rect">
            <a:avLst/>
          </a:prstGeom>
        </p:spPr>
      </p:pic>
    </p:spTree>
    <p:extLst>
      <p:ext uri="{BB962C8B-B14F-4D97-AF65-F5344CB8AC3E}">
        <p14:creationId xmlns:p14="http://schemas.microsoft.com/office/powerpoint/2010/main" val="4252304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200329"/>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操作</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所得滤渣中主要含有泥沙、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填化学式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hs495.jpg" descr="id:2147491438;FounderCES"/>
          <p:cNvPicPr/>
          <p:nvPr/>
        </p:nvPicPr>
        <p:blipFill>
          <a:blip r:embed="rId2">
            <a:clrChange>
              <a:clrFrom>
                <a:srgbClr val="FFFFFF"/>
              </a:clrFrom>
              <a:clrTo>
                <a:srgbClr val="FFFFFF">
                  <a:alpha val="0"/>
                </a:srgbClr>
              </a:clrTo>
            </a:clrChange>
          </a:blip>
          <a:stretch>
            <a:fillRect/>
          </a:stretch>
        </p:blipFill>
        <p:spPr>
          <a:xfrm>
            <a:off x="2538520" y="1412776"/>
            <a:ext cx="7120874" cy="1345233"/>
          </a:xfrm>
          <a:prstGeom prst="rect">
            <a:avLst/>
          </a:prstGeom>
          <a:solidFill>
            <a:scrgbClr r="0" g="0" b="0">
              <a:alpha val="0"/>
            </a:scrgbClr>
          </a:solidFill>
        </p:spPr>
      </p:pic>
      <p:sp>
        <p:nvSpPr>
          <p:cNvPr id="5" name="内容占位符 1"/>
          <p:cNvSpPr txBox="1">
            <a:spLocks/>
          </p:cNvSpPr>
          <p:nvPr/>
        </p:nvSpPr>
        <p:spPr bwMode="auto">
          <a:xfrm>
            <a:off x="360854" y="2852936"/>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BaCO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p>
        </p:txBody>
      </p:sp>
      <p:pic>
        <p:nvPicPr>
          <p:cNvPr id="6" name="24答案.EPS" descr="id:2147489726;FounderCES"/>
          <p:cNvPicPr/>
          <p:nvPr/>
        </p:nvPicPr>
        <p:blipFill>
          <a:blip r:embed="rId3"/>
          <a:stretch>
            <a:fillRect/>
          </a:stretch>
        </p:blipFill>
        <p:spPr>
          <a:xfrm>
            <a:off x="360854" y="3049691"/>
            <a:ext cx="807720" cy="287655"/>
          </a:xfrm>
          <a:prstGeom prst="rect">
            <a:avLst/>
          </a:prstGeom>
        </p:spPr>
      </p:pic>
      <mc:AlternateContent xmlns:mc="http://schemas.openxmlformats.org/markup-compatibility/2006" xmlns:a14="http://schemas.microsoft.com/office/drawing/2010/main">
        <mc:Choice Requires="a14">
          <p:sp>
            <p:nvSpPr>
              <p:cNvPr id="7" name="内容占位符 1"/>
              <p:cNvSpPr txBox="1">
                <a:spLocks/>
              </p:cNvSpPr>
              <p:nvPr/>
            </p:nvSpPr>
            <p:spPr bwMode="auto">
              <a:xfrm>
                <a:off x="360854" y="3429000"/>
                <a:ext cx="11485848" cy="234256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粗盐</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溶解后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既能除去原溶液中的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也能除去过量的除杂剂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经过过滤操作后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向滤液中加入盐酸除去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蒸发、结晶、烘干后得到精盐</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。过滤</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后的滤渣有泥沙、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以及</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反应生成的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7" name="内容占位符 1"/>
              <p:cNvSpPr txBox="1">
                <a:spLocks noRot="1" noChangeAspect="1" noMove="1" noResize="1" noEditPoints="1" noAdjustHandles="1" noChangeArrowheads="1" noChangeShapeType="1" noTextEdit="1"/>
              </p:cNvSpPr>
              <p:nvPr/>
            </p:nvSpPr>
            <p:spPr bwMode="auto">
              <a:xfrm>
                <a:off x="360854" y="3429000"/>
                <a:ext cx="11485848" cy="2342564"/>
              </a:xfrm>
              <a:prstGeom prst="rect">
                <a:avLst/>
              </a:prstGeom>
              <a:blipFill>
                <a:blip r:embed="rId4"/>
                <a:stretch>
                  <a:fillRect l="-796" r="-849" b="-208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8" name="24解析.EPS" descr="id:2147489719;FounderCES"/>
          <p:cNvPicPr/>
          <p:nvPr/>
        </p:nvPicPr>
        <p:blipFill>
          <a:blip r:embed="rId5"/>
          <a:stretch>
            <a:fillRect/>
          </a:stretch>
        </p:blipFill>
        <p:spPr>
          <a:xfrm>
            <a:off x="360854" y="3625755"/>
            <a:ext cx="807720" cy="287655"/>
          </a:xfrm>
          <a:prstGeom prst="rect">
            <a:avLst/>
          </a:prstGeom>
        </p:spPr>
      </p:pic>
    </p:spTree>
    <p:extLst>
      <p:ext uri="{BB962C8B-B14F-4D97-AF65-F5344CB8AC3E}">
        <p14:creationId xmlns:p14="http://schemas.microsoft.com/office/powerpoint/2010/main" val="3344967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4592091" y="5301208"/>
            <a:ext cx="648072" cy="419100"/>
          </a:xfrm>
          <a:prstGeom prst="rect">
            <a:avLst/>
          </a:prstGeom>
        </p:spPr>
      </p:pic>
      <p:pic>
        <p:nvPicPr>
          <p:cNvPr id="7" name="图片 6"/>
          <p:cNvPicPr>
            <a:picLocks noChangeAspect="1"/>
          </p:cNvPicPr>
          <p:nvPr/>
        </p:nvPicPr>
        <p:blipFill>
          <a:blip r:embed="rId2"/>
          <a:stretch>
            <a:fillRect/>
          </a:stretch>
        </p:blipFill>
        <p:spPr>
          <a:xfrm>
            <a:off x="2746626" y="4823895"/>
            <a:ext cx="954210" cy="419100"/>
          </a:xfrm>
          <a:prstGeom prst="rect">
            <a:avLst/>
          </a:prstGeom>
        </p:spPr>
      </p:pic>
      <p:pic>
        <p:nvPicPr>
          <p:cNvPr id="6" name="图片 5"/>
          <p:cNvPicPr>
            <a:picLocks noChangeAspect="1"/>
          </p:cNvPicPr>
          <p:nvPr/>
        </p:nvPicPr>
        <p:blipFill>
          <a:blip r:embed="rId2"/>
          <a:stretch>
            <a:fillRect/>
          </a:stretch>
        </p:blipFill>
        <p:spPr>
          <a:xfrm>
            <a:off x="2746626" y="4337945"/>
            <a:ext cx="1260348" cy="419100"/>
          </a:xfrm>
          <a:prstGeom prst="rect">
            <a:avLst/>
          </a:prstGeom>
        </p:spPr>
      </p:pic>
      <p:pic>
        <p:nvPicPr>
          <p:cNvPr id="5" name="图片 4"/>
          <p:cNvPicPr>
            <a:picLocks noChangeAspect="1"/>
          </p:cNvPicPr>
          <p:nvPr/>
        </p:nvPicPr>
        <p:blipFill>
          <a:blip r:embed="rId2"/>
          <a:stretch>
            <a:fillRect/>
          </a:stretch>
        </p:blipFill>
        <p:spPr>
          <a:xfrm>
            <a:off x="2746626" y="3861340"/>
            <a:ext cx="963263" cy="419100"/>
          </a:xfrm>
          <a:prstGeom prst="rect">
            <a:avLst/>
          </a:prstGeom>
        </p:spPr>
      </p:pic>
      <p:sp>
        <p:nvSpPr>
          <p:cNvPr id="2" name="内容占位符 1"/>
          <p:cNvSpPr>
            <a:spLocks noGrp="1"/>
          </p:cNvSpPr>
          <p:nvPr>
            <p:ph idx="1"/>
          </p:nvPr>
        </p:nvSpPr>
        <p:spPr>
          <a:xfrm>
            <a:off x="360854" y="1414517"/>
            <a:ext cx="11485848" cy="4893647"/>
          </a:xfrm>
        </p:spPr>
        <p:txBody>
          <a:bodyPr/>
          <a:lstStyle/>
          <a:p>
            <a:pPr hangingPunct="0">
              <a:lnSpc>
                <a:spcPct val="130000"/>
              </a:lnSpc>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粗盐</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中杂质离子的去除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49288"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粗盐中除了不溶性杂质外，还含有可溶性杂质，如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等，粗盐提纯的一般步骤为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除去不溶性杂质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加入稍过量的氯化钡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除去硫酸根离子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加入稍过量的氢氧化钠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除去镁离子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加入稍过量的碳酸钠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除去钙离子和过量的钡离子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过滤，向滤液中加入适量的盐酸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除去碳酸根离子和氢氧根离子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蒸发结晶</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89617;FounderCES"/>
          <p:cNvPicPr/>
          <p:nvPr/>
        </p:nvPicPr>
        <p:blipFill>
          <a:blip r:embed="rId3"/>
          <a:stretch>
            <a:fillRect/>
          </a:stretch>
        </p:blipFill>
        <p:spPr>
          <a:xfrm>
            <a:off x="2970689" y="747286"/>
            <a:ext cx="6249035" cy="539750"/>
          </a:xfrm>
          <a:prstGeom prst="rect">
            <a:avLst/>
          </a:prstGeom>
        </p:spPr>
      </p:pic>
      <p:pic>
        <p:nvPicPr>
          <p:cNvPr id="4" name="知识点1.EPS" descr="id:2147489624;FounderCES"/>
          <p:cNvPicPr/>
          <p:nvPr/>
        </p:nvPicPr>
        <p:blipFill>
          <a:blip r:embed="rId4"/>
          <a:stretch>
            <a:fillRect/>
          </a:stretch>
        </p:blipFill>
        <p:spPr>
          <a:xfrm>
            <a:off x="337964" y="1529633"/>
            <a:ext cx="1302385" cy="359410"/>
          </a:xfrm>
          <a:prstGeom prst="rect">
            <a:avLst/>
          </a:prstGeom>
        </p:spPr>
      </p:pic>
    </p:spTree>
    <p:extLst>
      <p:ext uri="{BB962C8B-B14F-4D97-AF65-F5344CB8AC3E}">
        <p14:creationId xmlns:p14="http://schemas.microsoft.com/office/powerpoint/2010/main" val="36734252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646331"/>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操作</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后，向滤液中滴加适量盐酸使滤液呈中性或弱酸性，目的是</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hs495.jpg" descr="id:2147491438;FounderCES"/>
          <p:cNvPicPr/>
          <p:nvPr/>
        </p:nvPicPr>
        <p:blipFill>
          <a:blip r:embed="rId2">
            <a:clrChange>
              <a:clrFrom>
                <a:srgbClr val="FFFFFF"/>
              </a:clrFrom>
              <a:clrTo>
                <a:srgbClr val="FFFFFF">
                  <a:alpha val="0"/>
                </a:srgbClr>
              </a:clrTo>
            </a:clrChange>
          </a:blip>
          <a:stretch>
            <a:fillRect/>
          </a:stretch>
        </p:blipFill>
        <p:spPr>
          <a:xfrm>
            <a:off x="2538520" y="1412776"/>
            <a:ext cx="7120874" cy="1345233"/>
          </a:xfrm>
          <a:prstGeom prst="rect">
            <a:avLst/>
          </a:prstGeom>
          <a:solidFill>
            <a:scrgbClr r="0" g="0" b="0">
              <a:alpha val="0"/>
            </a:scrgbClr>
          </a:solidFill>
        </p:spPr>
      </p:pic>
      <p:sp>
        <p:nvSpPr>
          <p:cNvPr id="5" name="内容占位符 1"/>
          <p:cNvSpPr txBox="1">
            <a:spLocks/>
          </p:cNvSpPr>
          <p:nvPr/>
        </p:nvSpPr>
        <p:spPr bwMode="auto">
          <a:xfrm>
            <a:off x="360854" y="2854677"/>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除去过量的</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p>
        </p:txBody>
      </p:sp>
      <p:pic>
        <p:nvPicPr>
          <p:cNvPr id="6" name="24答案.EPS" descr="id:2147489726;FounderCES"/>
          <p:cNvPicPr/>
          <p:nvPr/>
        </p:nvPicPr>
        <p:blipFill>
          <a:blip r:embed="rId3"/>
          <a:stretch>
            <a:fillRect/>
          </a:stretch>
        </p:blipFill>
        <p:spPr>
          <a:xfrm>
            <a:off x="360854" y="3051432"/>
            <a:ext cx="807720" cy="287655"/>
          </a:xfrm>
          <a:prstGeom prst="rect">
            <a:avLst/>
          </a:prstGeom>
        </p:spPr>
      </p:pic>
      <mc:AlternateContent xmlns:mc="http://schemas.openxmlformats.org/markup-compatibility/2006" xmlns:a14="http://schemas.microsoft.com/office/drawing/2010/main">
        <mc:Choice Requires="a14">
          <p:sp>
            <p:nvSpPr>
              <p:cNvPr id="7" name="内容占位符 1"/>
              <p:cNvSpPr txBox="1">
                <a:spLocks/>
              </p:cNvSpPr>
              <p:nvPr/>
            </p:nvSpPr>
            <p:spPr bwMode="auto">
              <a:xfrm>
                <a:off x="360854" y="3429000"/>
                <a:ext cx="11485848" cy="2272482"/>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粗盐溶解后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既能除去原溶液中的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也能除去过量的除杂剂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经过过滤操作后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向滤液中加入盐酸除去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蒸发、结晶、烘干后得到精盐</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。过滤</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向滤液中滴加适量盐酸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目的是除去过量的除杂剂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7" name="内容占位符 1"/>
              <p:cNvSpPr txBox="1">
                <a:spLocks noRot="1" noChangeAspect="1" noMove="1" noResize="1" noEditPoints="1" noAdjustHandles="1" noChangeArrowheads="1" noChangeShapeType="1" noTextEdit="1"/>
              </p:cNvSpPr>
              <p:nvPr/>
            </p:nvSpPr>
            <p:spPr bwMode="auto">
              <a:xfrm>
                <a:off x="360854" y="3429000"/>
                <a:ext cx="11485848" cy="2272482"/>
              </a:xfrm>
              <a:prstGeom prst="rect">
                <a:avLst/>
              </a:prstGeom>
              <a:blipFill>
                <a:blip r:embed="rId4"/>
                <a:stretch>
                  <a:fillRect l="-796" r="-849" b="-537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8" name="24解析.EPS" descr="id:2147489719;FounderCES"/>
          <p:cNvPicPr/>
          <p:nvPr/>
        </p:nvPicPr>
        <p:blipFill>
          <a:blip r:embed="rId5"/>
          <a:stretch>
            <a:fillRect/>
          </a:stretch>
        </p:blipFill>
        <p:spPr>
          <a:xfrm>
            <a:off x="360854" y="3625755"/>
            <a:ext cx="807720" cy="287655"/>
          </a:xfrm>
          <a:prstGeom prst="rect">
            <a:avLst/>
          </a:prstGeom>
        </p:spPr>
      </p:pic>
    </p:spTree>
    <p:extLst>
      <p:ext uri="{BB962C8B-B14F-4D97-AF65-F5344CB8AC3E}">
        <p14:creationId xmlns:p14="http://schemas.microsoft.com/office/powerpoint/2010/main" val="109547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内容占位符 3"/>
              <p:cNvSpPr>
                <a:spLocks noGrp="1"/>
              </p:cNvSpPr>
              <p:nvPr>
                <p:ph idx="1"/>
              </p:nvPr>
            </p:nvSpPr>
            <p:spPr>
              <a:xfrm>
                <a:off x="360854" y="746120"/>
                <a:ext cx="11485848" cy="606384"/>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判断滤液中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是否除尽，方法是</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3"/>
              <p:cNvSpPr>
                <a:spLocks noGrp="1" noRot="1" noChangeAspect="1" noMove="1" noResize="1" noEditPoints="1" noAdjustHandles="1" noChangeArrowheads="1" noChangeShapeType="1" noTextEdit="1"/>
              </p:cNvSpPr>
              <p:nvPr>
                <p:ph idx="1"/>
              </p:nvPr>
            </p:nvSpPr>
            <p:spPr>
              <a:xfrm>
                <a:off x="360854" y="746120"/>
                <a:ext cx="11485848" cy="606384"/>
              </a:xfrm>
              <a:blipFill>
                <a:blip r:embed="rId2"/>
                <a:stretch>
                  <a:fillRect l="-796" b="-22000"/>
                </a:stretch>
              </a:blipFill>
            </p:spPr>
            <p:txBody>
              <a:bodyPr/>
              <a:lstStyle/>
              <a:p>
                <a:r>
                  <a:rPr lang="zh-CN" altLang="en-US">
                    <a:noFill/>
                  </a:rPr>
                  <a:t> </a:t>
                </a:r>
              </a:p>
            </p:txBody>
          </p:sp>
        </mc:Fallback>
      </mc:AlternateContent>
      <p:pic>
        <p:nvPicPr>
          <p:cNvPr id="3" name="hs495.jpg" descr="id:2147491438;FounderCES"/>
          <p:cNvPicPr/>
          <p:nvPr/>
        </p:nvPicPr>
        <p:blipFill>
          <a:blip r:embed="rId3">
            <a:clrChange>
              <a:clrFrom>
                <a:srgbClr val="FFFFFF"/>
              </a:clrFrom>
              <a:clrTo>
                <a:srgbClr val="FFFFFF">
                  <a:alpha val="0"/>
                </a:srgbClr>
              </a:clrTo>
            </a:clrChange>
          </a:blip>
          <a:stretch>
            <a:fillRect/>
          </a:stretch>
        </p:blipFill>
        <p:spPr>
          <a:xfrm>
            <a:off x="2538520" y="1412776"/>
            <a:ext cx="7120874" cy="1345233"/>
          </a:xfrm>
          <a:prstGeom prst="rect">
            <a:avLst/>
          </a:prstGeom>
          <a:solidFill>
            <a:scrgbClr r="0" g="0" b="0">
              <a:alpha val="0"/>
            </a:scrgbClr>
          </a:solidFill>
        </p:spPr>
      </p:pic>
      <p:sp>
        <p:nvSpPr>
          <p:cNvPr id="5" name="内容占位符 1"/>
          <p:cNvSpPr txBox="1">
            <a:spLocks/>
          </p:cNvSpPr>
          <p:nvPr/>
        </p:nvSpPr>
        <p:spPr bwMode="auto">
          <a:xfrm>
            <a:off x="360854" y="2804735"/>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取少量的滤液于试管中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加入硝酸酸化的</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若有白色沉淀生成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说明滤液中存在硫酸根离子</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合理即可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6" name="24答案.EPS" descr="id:2147489726;FounderCES"/>
          <p:cNvPicPr/>
          <p:nvPr/>
        </p:nvPicPr>
        <p:blipFill>
          <a:blip r:embed="rId4"/>
          <a:stretch>
            <a:fillRect/>
          </a:stretch>
        </p:blipFill>
        <p:spPr>
          <a:xfrm>
            <a:off x="360854" y="3001490"/>
            <a:ext cx="807720" cy="287655"/>
          </a:xfrm>
          <a:prstGeom prst="rect">
            <a:avLst/>
          </a:prstGeom>
        </p:spPr>
      </p:pic>
      <mc:AlternateContent xmlns:mc="http://schemas.openxmlformats.org/markup-compatibility/2006" xmlns:a14="http://schemas.microsoft.com/office/drawing/2010/main">
        <mc:Choice Requires="a14">
          <p:sp>
            <p:nvSpPr>
              <p:cNvPr id="7" name="内容占位符 1"/>
              <p:cNvSpPr txBox="1">
                <a:spLocks/>
              </p:cNvSpPr>
              <p:nvPr/>
            </p:nvSpPr>
            <p:spPr bwMode="auto">
              <a:xfrm>
                <a:off x="360854" y="3925641"/>
                <a:ext cx="11485848" cy="230261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粗盐溶解后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既能除去原溶液中的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也能除去过量的除杂剂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经过过滤操作后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向滤液中加入盐酸除去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蒸发、结晶、烘干后得到精盐</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少量的滤液于试管中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加入硝酸酸化的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若有白色沉淀生成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说明滤液中存在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7" name="内容占位符 1"/>
              <p:cNvSpPr txBox="1">
                <a:spLocks noRot="1" noChangeAspect="1" noMove="1" noResize="1" noEditPoints="1" noAdjustHandles="1" noChangeArrowheads="1" noChangeShapeType="1" noTextEdit="1"/>
              </p:cNvSpPr>
              <p:nvPr/>
            </p:nvSpPr>
            <p:spPr bwMode="auto">
              <a:xfrm>
                <a:off x="360854" y="3925641"/>
                <a:ext cx="11485848" cy="2302618"/>
              </a:xfrm>
              <a:prstGeom prst="rect">
                <a:avLst/>
              </a:prstGeom>
              <a:blipFill>
                <a:blip r:embed="rId5"/>
                <a:stretch>
                  <a:fillRect l="-796" r="-849" b="-502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8" name="24解析.EPS" descr="id:2147489719;FounderCES"/>
          <p:cNvPicPr/>
          <p:nvPr/>
        </p:nvPicPr>
        <p:blipFill>
          <a:blip r:embed="rId6"/>
          <a:stretch>
            <a:fillRect/>
          </a:stretch>
        </p:blipFill>
        <p:spPr>
          <a:xfrm>
            <a:off x="360854" y="4122396"/>
            <a:ext cx="807720" cy="287655"/>
          </a:xfrm>
          <a:prstGeom prst="rect">
            <a:avLst/>
          </a:prstGeom>
        </p:spPr>
      </p:pic>
    </p:spTree>
    <p:extLst>
      <p:ext uri="{BB962C8B-B14F-4D97-AF65-F5344CB8AC3E}">
        <p14:creationId xmlns:p14="http://schemas.microsoft.com/office/powerpoint/2010/main" val="55204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2862322"/>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新型</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漂白剂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氧系漂白剂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氧亮白去渍粉：主要成分一般为过碳酸钠等，遇水分解产生氧气和碳酸钠，通过释放的活性氧来破坏色素分子结构，达到漂白去渍的效果。对织物的漂白较为温和，不易损伤纤维，还能去除多种污渍，可用于白色和彩色衣物的去黄增白</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情境通.EPS" descr="id:2147489981;FounderCES"/>
          <p:cNvPicPr/>
          <p:nvPr/>
        </p:nvPicPr>
        <p:blipFill>
          <a:blip r:embed="rId2"/>
          <a:stretch>
            <a:fillRect/>
          </a:stretch>
        </p:blipFill>
        <p:spPr>
          <a:xfrm>
            <a:off x="3432334" y="747286"/>
            <a:ext cx="5325745" cy="539750"/>
          </a:xfrm>
          <a:prstGeom prst="rect">
            <a:avLst/>
          </a:prstGeom>
        </p:spPr>
      </p:pic>
      <p:pic>
        <p:nvPicPr>
          <p:cNvPr id="4" name="情境1.EPS" descr="id:2147489988;FounderCES"/>
          <p:cNvPicPr/>
          <p:nvPr/>
        </p:nvPicPr>
        <p:blipFill>
          <a:blip r:embed="rId3"/>
          <a:stretch>
            <a:fillRect/>
          </a:stretch>
        </p:blipFill>
        <p:spPr>
          <a:xfrm>
            <a:off x="343436" y="1575395"/>
            <a:ext cx="1024890" cy="359410"/>
          </a:xfrm>
          <a:prstGeom prst="rect">
            <a:avLst/>
          </a:prstGeom>
        </p:spPr>
      </p:pic>
    </p:spTree>
    <p:extLst>
      <p:ext uri="{BB962C8B-B14F-4D97-AF65-F5344CB8AC3E}">
        <p14:creationId xmlns:p14="http://schemas.microsoft.com/office/powerpoint/2010/main" val="40169710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氯系漂白剂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型氯系漂白剂是次氯酸钠的改性产品，利用螯合理论和化学接枝技术，使次氯酸钠挂枝俘获氧原子，向亚氯酸钠的优点改性，同时避免了亚氯酸钠漂白的缺点，具有络合、分散、净化和碱缓冲作用，可使纤维素中的木质素变成氯化木质素而溶解在碱液中，用该漂白剂漂白的布手感柔软，白度较好，且可在室温下使用，久贮不会发生黄变。如三氯异氰尿酸：白色结晶性粉末或粒状固体，有效氯含量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上，是一种极强的氧化剂和氯化剂，具有较强的杀菌和漂白能力，与传统氯代异氰尿酸类化合物相比，具有贮运稳定、成型和使用方便、在水中释放有效氯时间长等优点，可用于棉、麻、毛、合成纤维和混纺纤维的漂白处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480512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其他新型漂白剂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物酶漂白剂：利用生物酶的催化作用来分解色素分子，如纤维素酶、蛋白酶等。这些酶可以特异性地作用于相应的污渍和色素，将其分解为较小的、可溶于水的物质，从而达到漂白效果。具有高效、温和、环保等优点，对织物的损伤较小，且能在较低温度下发挥作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催化漂白剂：含有光催化剂，如二氧化钛等。在光照条件下，光催化剂能够产生具有强氧化性的自由基，这些自由基可以分解有机物和色素分子，达到漂白的目的。这种漂白剂具有可持续性好、对环境友好等优点，可用于纺织品、纸张等的漂白。</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775609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南京九中期中</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二氧化氯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常作为饮用水消毒杀菌剂和纸浆、面粉等的漂白剂。</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具有较强的消毒杀菌能力的原因是</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89995;FounderCES"/>
          <p:cNvPicPr/>
          <p:nvPr/>
        </p:nvPicPr>
        <p:blipFill>
          <a:blip r:embed="rId2"/>
          <a:stretch>
            <a:fillRect/>
          </a:stretch>
        </p:blipFill>
        <p:spPr>
          <a:xfrm>
            <a:off x="336273" y="909350"/>
            <a:ext cx="1116965" cy="359410"/>
          </a:xfrm>
          <a:prstGeom prst="rect">
            <a:avLst/>
          </a:prstGeom>
        </p:spPr>
      </p:pic>
      <p:sp>
        <p:nvSpPr>
          <p:cNvPr id="4" name="内容占位符 1"/>
          <p:cNvSpPr txBox="1">
            <a:spLocks/>
          </p:cNvSpPr>
          <p:nvPr/>
        </p:nvSpPr>
        <p:spPr bwMode="auto">
          <a:xfrm>
            <a:off x="360854" y="242070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具有强氧化性</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5" name="24答案.EPS" descr="id:2147489726;FounderCES"/>
          <p:cNvPicPr/>
          <p:nvPr/>
        </p:nvPicPr>
        <p:blipFill>
          <a:blip r:embed="rId3"/>
          <a:stretch>
            <a:fillRect/>
          </a:stretch>
        </p:blipFill>
        <p:spPr>
          <a:xfrm>
            <a:off x="360854" y="2617459"/>
            <a:ext cx="807720" cy="287655"/>
          </a:xfrm>
          <a:prstGeom prst="rect">
            <a:avLst/>
          </a:prstGeom>
        </p:spPr>
      </p:pic>
      <p:sp>
        <p:nvSpPr>
          <p:cNvPr id="6" name="内容占位符 1"/>
          <p:cNvSpPr txBox="1">
            <a:spLocks/>
          </p:cNvSpPr>
          <p:nvPr/>
        </p:nvSpPr>
        <p:spPr bwMode="auto">
          <a:xfrm>
            <a:off x="360854" y="299095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浓盐酸和氯酸钾加热制备二氧化氯同时生成氯气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经过装置</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的浓硫酸干燥除水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二氧化氯在装置</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中经冰水冷却液化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将氯气分离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再用装置</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收集氯气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由于氯气有毒</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需要用氢氧化钠进行尾气处理。</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具有强氧化性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所以有较强的消毒杀菌能力。</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7" name="24解析.EPS" descr="id:2147489719;FounderCES"/>
          <p:cNvPicPr/>
          <p:nvPr/>
        </p:nvPicPr>
        <p:blipFill>
          <a:blip r:embed="rId4"/>
          <a:stretch>
            <a:fillRect/>
          </a:stretch>
        </p:blipFill>
        <p:spPr>
          <a:xfrm>
            <a:off x="360854" y="3187714"/>
            <a:ext cx="807720" cy="287655"/>
          </a:xfrm>
          <a:prstGeom prst="rect">
            <a:avLst/>
          </a:prstGeom>
        </p:spPr>
      </p:pic>
    </p:spTree>
    <p:extLst>
      <p:ext uri="{BB962C8B-B14F-4D97-AF65-F5344CB8AC3E}">
        <p14:creationId xmlns:p14="http://schemas.microsoft.com/office/powerpoint/2010/main" val="4248813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4524315"/>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某实验小组设计用如下实验装置制取、收集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的熔点为－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59</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沸点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装置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中加入浓盐酸反应后</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装置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中浓硫酸的作用是</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干燥</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写出装置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中发生反应时的化学方程式：</a:t>
            </a:r>
            <a:r>
              <a:rPr lang="zh-CN" altLang="zh-CN" b="1"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hs497.jpg" descr="id:2147491480;FounderCES"/>
          <p:cNvPicPr/>
          <p:nvPr/>
        </p:nvPicPr>
        <p:blipFill>
          <a:blip r:embed="rId2">
            <a:clrChange>
              <a:clrFrom>
                <a:srgbClr val="FFFFFF"/>
              </a:clrFrom>
              <a:clrTo>
                <a:srgbClr val="FFFFFF">
                  <a:alpha val="0"/>
                </a:srgbClr>
              </a:clrTo>
            </a:clrChange>
          </a:blip>
          <a:stretch>
            <a:fillRect/>
          </a:stretch>
        </p:blipFill>
        <p:spPr>
          <a:xfrm>
            <a:off x="5015086" y="1340768"/>
            <a:ext cx="6828004" cy="3168352"/>
          </a:xfrm>
          <a:prstGeom prst="rect">
            <a:avLst/>
          </a:prstGeom>
          <a:solidFill>
            <a:scrgbClr r="0" g="0" b="0">
              <a:alpha val="0"/>
            </a:scrgbClr>
          </a:solidFill>
        </p:spPr>
      </p:pic>
      <mc:AlternateContent xmlns:mc="http://schemas.openxmlformats.org/markup-compatibility/2006" xmlns:a14="http://schemas.microsoft.com/office/drawing/2010/main">
        <mc:Choice Requires="a14">
          <p:sp>
            <p:nvSpPr>
              <p:cNvPr id="6" name="内容占位符 1"/>
              <p:cNvSpPr txBox="1">
                <a:spLocks/>
              </p:cNvSpPr>
              <p:nvPr/>
            </p:nvSpPr>
            <p:spPr bwMode="auto">
              <a:xfrm>
                <a:off x="360854" y="5105487"/>
                <a:ext cx="11485848" cy="79868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2KClO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4HCl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2KCl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xmlns="">
          <p:sp>
            <p:nvSpPr>
              <p:cNvPr id="6" name="内容占位符 1"/>
              <p:cNvSpPr txBox="1">
                <a:spLocks noRot="1" noChangeAspect="1" noMove="1" noResize="1" noEditPoints="1" noAdjustHandles="1" noChangeArrowheads="1" noChangeShapeType="1" noTextEdit="1"/>
              </p:cNvSpPr>
              <p:nvPr/>
            </p:nvSpPr>
            <p:spPr bwMode="auto">
              <a:xfrm>
                <a:off x="360854" y="5105487"/>
                <a:ext cx="11485848" cy="798680"/>
              </a:xfrm>
              <a:prstGeom prst="rect">
                <a:avLst/>
              </a:prstGeom>
              <a:blipFill>
                <a:blip r:embed="rId3"/>
                <a:stretch>
                  <a:fillRect b="-687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24答案.EPS" descr="id:2147489726;FounderCES"/>
          <p:cNvPicPr/>
          <p:nvPr/>
        </p:nvPicPr>
        <p:blipFill>
          <a:blip r:embed="rId4"/>
          <a:stretch>
            <a:fillRect/>
          </a:stretch>
        </p:blipFill>
        <p:spPr>
          <a:xfrm>
            <a:off x="360854" y="5421068"/>
            <a:ext cx="807720" cy="287655"/>
          </a:xfrm>
          <a:prstGeom prst="rect">
            <a:avLst/>
          </a:prstGeom>
        </p:spPr>
      </p:pic>
    </p:spTree>
    <p:extLst>
      <p:ext uri="{BB962C8B-B14F-4D97-AF65-F5344CB8AC3E}">
        <p14:creationId xmlns:p14="http://schemas.microsoft.com/office/powerpoint/2010/main" val="4155820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741041"/>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盐酸和氯酸钾加热</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制备</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二氧化氯</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同时生成氯气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经过</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装</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的浓硫酸干燥除水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二氧</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氯</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在装置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中经冰水冷却液化</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氯气分离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再用装置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收集</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氯</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由于氯气有毒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需要用氢</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钠进行尾气处理</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题干可知氯酸钾中加入浓盐酸反应后有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KCl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则反应的化学方程式为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2KClO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4HCl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2KCl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741041"/>
              </a:xfrm>
              <a:blipFill>
                <a:blip r:embed="rId2"/>
                <a:stretch>
                  <a:fillRect l="-796" r="-849"/>
                </a:stretch>
              </a:blipFill>
            </p:spPr>
            <p:txBody>
              <a:bodyPr/>
              <a:lstStyle/>
              <a:p>
                <a:r>
                  <a:rPr lang="zh-CN" altLang="en-US">
                    <a:noFill/>
                  </a:rPr>
                  <a:t> </a:t>
                </a:r>
              </a:p>
            </p:txBody>
          </p:sp>
        </mc:Fallback>
      </mc:AlternateContent>
      <p:pic>
        <p:nvPicPr>
          <p:cNvPr id="3" name="24解析.EPS" descr="id:2147489719;FounderCES"/>
          <p:cNvPicPr/>
          <p:nvPr/>
        </p:nvPicPr>
        <p:blipFill>
          <a:blip r:embed="rId3"/>
          <a:stretch>
            <a:fillRect/>
          </a:stretch>
        </p:blipFill>
        <p:spPr>
          <a:xfrm>
            <a:off x="360854" y="942875"/>
            <a:ext cx="807720" cy="287655"/>
          </a:xfrm>
          <a:prstGeom prst="rect">
            <a:avLst/>
          </a:prstGeom>
        </p:spPr>
      </p:pic>
      <p:pic>
        <p:nvPicPr>
          <p:cNvPr id="4" name="hs497.jpg" descr="id:2147491480;FounderCES"/>
          <p:cNvPicPr/>
          <p:nvPr/>
        </p:nvPicPr>
        <p:blipFill>
          <a:blip r:embed="rId4">
            <a:clrChange>
              <a:clrFrom>
                <a:srgbClr val="FFFFFF"/>
              </a:clrFrom>
              <a:clrTo>
                <a:srgbClr val="FFFFFF">
                  <a:alpha val="0"/>
                </a:srgbClr>
              </a:clrTo>
            </a:clrChange>
          </a:blip>
          <a:stretch>
            <a:fillRect/>
          </a:stretch>
        </p:blipFill>
        <p:spPr>
          <a:xfrm>
            <a:off x="5027842" y="836712"/>
            <a:ext cx="6828004" cy="3168352"/>
          </a:xfrm>
          <a:prstGeom prst="rect">
            <a:avLst/>
          </a:prstGeom>
          <a:solidFill>
            <a:scrgbClr r="0" g="0" b="0">
              <a:alpha val="0"/>
            </a:scrgbClr>
          </a:solidFill>
        </p:spPr>
      </p:pic>
    </p:spTree>
    <p:extLst>
      <p:ext uri="{BB962C8B-B14F-4D97-AF65-F5344CB8AC3E}">
        <p14:creationId xmlns:p14="http://schemas.microsoft.com/office/powerpoint/2010/main" val="150167326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常温常压下，</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的密度之比为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hs497.jpg" descr="id:2147491480;FounderCES"/>
          <p:cNvPicPr/>
          <p:nvPr/>
        </p:nvPicPr>
        <p:blipFill>
          <a:blip r:embed="rId2">
            <a:clrChange>
              <a:clrFrom>
                <a:srgbClr val="FFFFFF"/>
              </a:clrFrom>
              <a:clrTo>
                <a:srgbClr val="FFFFFF">
                  <a:alpha val="0"/>
                </a:srgbClr>
              </a:clrTo>
            </a:clrChange>
          </a:blip>
          <a:stretch>
            <a:fillRect/>
          </a:stretch>
        </p:blipFill>
        <p:spPr>
          <a:xfrm>
            <a:off x="2689776" y="1340768"/>
            <a:ext cx="6828004" cy="3168352"/>
          </a:xfrm>
          <a:prstGeom prst="rect">
            <a:avLst/>
          </a:prstGeom>
          <a:solidFill>
            <a:scrgbClr r="0" g="0" b="0">
              <a:alpha val="0"/>
            </a:scrgbClr>
          </a:solidFill>
        </p:spPr>
      </p:pic>
      <p:sp>
        <p:nvSpPr>
          <p:cNvPr id="5" name="内容占位符 1"/>
          <p:cNvSpPr txBox="1">
            <a:spLocks/>
          </p:cNvSpPr>
          <p:nvPr/>
        </p:nvSpPr>
        <p:spPr bwMode="auto">
          <a:xfrm>
            <a:off x="360854" y="458094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135</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142</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答案.EPS" descr="id:2147489726;FounderCES"/>
          <p:cNvPicPr/>
          <p:nvPr/>
        </p:nvPicPr>
        <p:blipFill>
          <a:blip r:embed="rId3"/>
          <a:stretch>
            <a:fillRect/>
          </a:stretch>
        </p:blipFill>
        <p:spPr>
          <a:xfrm>
            <a:off x="360854" y="4777699"/>
            <a:ext cx="807720" cy="287655"/>
          </a:xfrm>
          <a:prstGeom prst="rect">
            <a:avLst/>
          </a:prstGeom>
        </p:spPr>
      </p:pic>
    </p:spTree>
    <p:extLst>
      <p:ext uri="{BB962C8B-B14F-4D97-AF65-F5344CB8AC3E}">
        <p14:creationId xmlns:p14="http://schemas.microsoft.com/office/powerpoint/2010/main" val="1755292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盐酸和氯酸钾加热制备二氧化氯同时生成氯气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经过装置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的浓硫酸干燥除水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二氧化氯在装置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中经冰水冷却液化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将氯气分离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再用装置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收集氯气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由于氯气有毒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需要用氢氧化钠进行尾气处理</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。常温</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常压下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气体的密度之比等于摩尔质量之比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也等于相对分子质量之比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的密度之比为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67.5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142</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解析.EPS" descr="id:2147489719;FounderCES"/>
          <p:cNvPicPr/>
          <p:nvPr/>
        </p:nvPicPr>
        <p:blipFill>
          <a:blip r:embed="rId2"/>
          <a:stretch>
            <a:fillRect/>
          </a:stretch>
        </p:blipFill>
        <p:spPr>
          <a:xfrm>
            <a:off x="360854" y="942875"/>
            <a:ext cx="807720" cy="287655"/>
          </a:xfrm>
          <a:prstGeom prst="rect">
            <a:avLst/>
          </a:prstGeom>
        </p:spPr>
      </p:pic>
      <p:pic>
        <p:nvPicPr>
          <p:cNvPr id="4" name="hs497.jpg" descr="id:2147491480;FounderCES"/>
          <p:cNvPicPr/>
          <p:nvPr/>
        </p:nvPicPr>
        <p:blipFill>
          <a:blip r:embed="rId3">
            <a:clrChange>
              <a:clrFrom>
                <a:srgbClr val="FFFFFF"/>
              </a:clrFrom>
              <a:clrTo>
                <a:srgbClr val="FFFFFF">
                  <a:alpha val="0"/>
                </a:srgbClr>
              </a:clrTo>
            </a:clrChange>
          </a:blip>
          <a:stretch>
            <a:fillRect/>
          </a:stretch>
        </p:blipFill>
        <p:spPr>
          <a:xfrm>
            <a:off x="2689776" y="2996952"/>
            <a:ext cx="6828004" cy="3168352"/>
          </a:xfrm>
          <a:prstGeom prst="rect">
            <a:avLst/>
          </a:prstGeom>
          <a:solidFill>
            <a:scrgbClr r="0" g="0" b="0">
              <a:alpha val="0"/>
            </a:scrgbClr>
          </a:solidFill>
        </p:spPr>
      </p:pic>
    </p:spTree>
    <p:extLst>
      <p:ext uri="{BB962C8B-B14F-4D97-AF65-F5344CB8AC3E}">
        <p14:creationId xmlns:p14="http://schemas.microsoft.com/office/powerpoint/2010/main" val="15189844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43436" y="746120"/>
            <a:ext cx="11503266" cy="882680"/>
          </a:xfrm>
          <a:prstGeom prst="rect">
            <a:avLst/>
          </a:prstGeom>
        </p:spPr>
      </p:pic>
      <p:sp>
        <p:nvSpPr>
          <p:cNvPr id="2" name="内容占位符 1"/>
          <p:cNvSpPr>
            <a:spLocks noGrp="1"/>
          </p:cNvSpPr>
          <p:nvPr>
            <p:ph idx="1"/>
          </p:nvPr>
        </p:nvSpPr>
        <p:spPr>
          <a:xfrm>
            <a:off x="360854" y="838453"/>
            <a:ext cx="11485848" cy="646331"/>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步骤</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顺序可调换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但碳酸钠一定要在氯化钡之后添加</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3" name="温馨提示.EPS" descr="id:2147491346;FounderCES"/>
          <p:cNvPicPr/>
          <p:nvPr/>
        </p:nvPicPr>
        <p:blipFill>
          <a:blip r:embed="rId3">
            <a:clrChange>
              <a:clrFrom>
                <a:srgbClr val="FFFFFF"/>
              </a:clrFrom>
              <a:clrTo>
                <a:srgbClr val="FFFFFF">
                  <a:alpha val="0"/>
                </a:srgbClr>
              </a:clrTo>
            </a:clrChange>
          </a:blip>
          <a:stretch>
            <a:fillRect/>
          </a:stretch>
        </p:blipFill>
        <p:spPr>
          <a:xfrm>
            <a:off x="360854" y="1000019"/>
            <a:ext cx="1830705" cy="359410"/>
          </a:xfrm>
          <a:prstGeom prst="rect">
            <a:avLst/>
          </a:prstGeom>
          <a:solidFill>
            <a:scrgbClr r="0" g="0" b="0">
              <a:alpha val="0"/>
            </a:scrgbClr>
          </a:solidFill>
        </p:spPr>
      </p:pic>
    </p:spTree>
    <p:extLst>
      <p:ext uri="{BB962C8B-B14F-4D97-AF65-F5344CB8AC3E}">
        <p14:creationId xmlns:p14="http://schemas.microsoft.com/office/powerpoint/2010/main" val="20320020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装置</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中使用冰水浴的目的是</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hs497.jpg" descr="id:2147491480;FounderCES"/>
          <p:cNvPicPr/>
          <p:nvPr/>
        </p:nvPicPr>
        <p:blipFill>
          <a:blip r:embed="rId2">
            <a:clrChange>
              <a:clrFrom>
                <a:srgbClr val="FFFFFF"/>
              </a:clrFrom>
              <a:clrTo>
                <a:srgbClr val="FFFFFF">
                  <a:alpha val="0"/>
                </a:srgbClr>
              </a:clrTo>
            </a:clrChange>
          </a:blip>
          <a:stretch>
            <a:fillRect/>
          </a:stretch>
        </p:blipFill>
        <p:spPr>
          <a:xfrm>
            <a:off x="2689776" y="1340768"/>
            <a:ext cx="6828004" cy="3168352"/>
          </a:xfrm>
          <a:prstGeom prst="rect">
            <a:avLst/>
          </a:prstGeom>
          <a:solidFill>
            <a:scrgbClr r="0" g="0" b="0">
              <a:alpha val="0"/>
            </a:scrgbClr>
          </a:solidFill>
        </p:spPr>
      </p:pic>
      <p:sp>
        <p:nvSpPr>
          <p:cNvPr id="5" name="内容占位符 1"/>
          <p:cNvSpPr txBox="1">
            <a:spLocks/>
          </p:cNvSpPr>
          <p:nvPr/>
        </p:nvSpPr>
        <p:spPr bwMode="auto">
          <a:xfrm>
            <a:off x="360854" y="458094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冷凝为液体</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分离提纯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答案.EPS" descr="id:2147489726;FounderCES"/>
          <p:cNvPicPr/>
          <p:nvPr/>
        </p:nvPicPr>
        <p:blipFill>
          <a:blip r:embed="rId3"/>
          <a:stretch>
            <a:fillRect/>
          </a:stretch>
        </p:blipFill>
        <p:spPr>
          <a:xfrm>
            <a:off x="360854" y="4777699"/>
            <a:ext cx="807720" cy="287655"/>
          </a:xfrm>
          <a:prstGeom prst="rect">
            <a:avLst/>
          </a:prstGeom>
        </p:spPr>
      </p:pic>
    </p:spTree>
    <p:extLst>
      <p:ext uri="{BB962C8B-B14F-4D97-AF65-F5344CB8AC3E}">
        <p14:creationId xmlns:p14="http://schemas.microsoft.com/office/powerpoint/2010/main" val="2512705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盐酸和氯酸钾加热</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制备</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二氧化氯</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同时生成氯气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经过</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装</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的浓硫酸干燥除水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二氧</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氯</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在装置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中经冰水冷却液化</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氯气分离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再用装置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收集</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氯</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由于氯气有毒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需要用氢</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钠进行尾气处理</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的熔点为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59</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沸点为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冰水浴可使生成的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气体液化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从而分离出来</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89719;FounderCES"/>
          <p:cNvPicPr/>
          <p:nvPr/>
        </p:nvPicPr>
        <p:blipFill>
          <a:blip r:embed="rId2"/>
          <a:stretch>
            <a:fillRect/>
          </a:stretch>
        </p:blipFill>
        <p:spPr>
          <a:xfrm>
            <a:off x="360854" y="942875"/>
            <a:ext cx="807720" cy="287655"/>
          </a:xfrm>
          <a:prstGeom prst="rect">
            <a:avLst/>
          </a:prstGeom>
        </p:spPr>
      </p:pic>
      <p:pic>
        <p:nvPicPr>
          <p:cNvPr id="4" name="hs497.jpg" descr="id:2147491480;FounderCES"/>
          <p:cNvPicPr/>
          <p:nvPr/>
        </p:nvPicPr>
        <p:blipFill>
          <a:blip r:embed="rId3">
            <a:clrChange>
              <a:clrFrom>
                <a:srgbClr val="FFFFFF"/>
              </a:clrFrom>
              <a:clrTo>
                <a:srgbClr val="FFFFFF">
                  <a:alpha val="0"/>
                </a:srgbClr>
              </a:clrTo>
            </a:clrChange>
          </a:blip>
          <a:stretch>
            <a:fillRect/>
          </a:stretch>
        </p:blipFill>
        <p:spPr>
          <a:xfrm>
            <a:off x="5027842" y="836712"/>
            <a:ext cx="6828004" cy="3168352"/>
          </a:xfrm>
          <a:prstGeom prst="rect">
            <a:avLst/>
          </a:prstGeom>
          <a:solidFill>
            <a:scrgbClr r="0" g="0" b="0">
              <a:alpha val="0"/>
            </a:scrgbClr>
          </a:solidFill>
        </p:spPr>
      </p:pic>
    </p:spTree>
    <p:extLst>
      <p:ext uri="{BB962C8B-B14F-4D97-AF65-F5344CB8AC3E}">
        <p14:creationId xmlns:p14="http://schemas.microsoft.com/office/powerpoint/2010/main" val="269647854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754326"/>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作氧化剂时所得反应产物与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作氧化剂时的反应产物相同。从得失电子角度比较，等物质的量的情况下，选择哪种氧化剂好？并说明理由：</a:t>
            </a:r>
            <a:r>
              <a:rPr lang="zh-CN" altLang="zh-CN" b="1"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a:t>
            </a:r>
            <a:r>
              <a:rPr lang="zh-CN" altLang="zh-CN" b="1"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pPr>
            <a:r>
              <a:rPr lang="zh-CN" altLang="zh-CN" b="1"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hs497.jpg" descr="id:2147491480;FounderCES"/>
          <p:cNvPicPr/>
          <p:nvPr/>
        </p:nvPicPr>
        <p:blipFill>
          <a:blip r:embed="rId2">
            <a:clrChange>
              <a:clrFrom>
                <a:srgbClr val="FFFFFF"/>
              </a:clrFrom>
              <a:clrTo>
                <a:srgbClr val="FFFFFF">
                  <a:alpha val="0"/>
                </a:srgbClr>
              </a:clrTo>
            </a:clrChange>
          </a:blip>
          <a:stretch>
            <a:fillRect/>
          </a:stretch>
        </p:blipFill>
        <p:spPr>
          <a:xfrm>
            <a:off x="2689776" y="1988840"/>
            <a:ext cx="6828004" cy="3168352"/>
          </a:xfrm>
          <a:prstGeom prst="rect">
            <a:avLst/>
          </a:prstGeom>
          <a:solidFill>
            <a:scrgbClr r="0" g="0" b="0">
              <a:alpha val="0"/>
            </a:scrgbClr>
          </a:solidFill>
        </p:spPr>
      </p:pic>
      <mc:AlternateContent xmlns:mc="http://schemas.openxmlformats.org/markup-compatibility/2006" xmlns:a14="http://schemas.microsoft.com/office/drawing/2010/main">
        <mc:Choice Requires="a14">
          <p:sp>
            <p:nvSpPr>
              <p:cNvPr id="5" name="内容占位符 1"/>
              <p:cNvSpPr txBox="1">
                <a:spLocks/>
              </p:cNvSpPr>
              <p:nvPr/>
            </p:nvSpPr>
            <p:spPr bwMode="auto">
              <a:xfrm>
                <a:off x="360854" y="5205032"/>
                <a:ext cx="11485848" cy="125534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选择</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氧化剂好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得到</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2mol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等物质的量的情况下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得电子更多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txBox="1">
                <a:spLocks noRot="1" noChangeAspect="1" noMove="1" noResize="1" noEditPoints="1" noAdjustHandles="1" noChangeArrowheads="1" noChangeShapeType="1" noTextEdit="1"/>
              </p:cNvSpPr>
              <p:nvPr/>
            </p:nvSpPr>
            <p:spPr bwMode="auto">
              <a:xfrm>
                <a:off x="360854" y="5205032"/>
                <a:ext cx="11485848" cy="1255344"/>
              </a:xfrm>
              <a:prstGeom prst="rect">
                <a:avLst/>
              </a:prstGeom>
              <a:blipFill>
                <a:blip r:embed="rId3"/>
                <a:stretch>
                  <a:fillRect l="-796" r="-849" b="-485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6" name="24答案.EPS" descr="id:2147489726;FounderCES"/>
          <p:cNvPicPr/>
          <p:nvPr/>
        </p:nvPicPr>
        <p:blipFill>
          <a:blip r:embed="rId4"/>
          <a:stretch>
            <a:fillRect/>
          </a:stretch>
        </p:blipFill>
        <p:spPr>
          <a:xfrm>
            <a:off x="360854" y="5428682"/>
            <a:ext cx="807720" cy="287655"/>
          </a:xfrm>
          <a:prstGeom prst="rect">
            <a:avLst/>
          </a:prstGeom>
        </p:spPr>
      </p:pic>
    </p:spTree>
    <p:extLst>
      <p:ext uri="{BB962C8B-B14F-4D97-AF65-F5344CB8AC3E}">
        <p14:creationId xmlns:p14="http://schemas.microsoft.com/office/powerpoint/2010/main" val="4200852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742341"/>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盐酸和氯酸钾加热制备</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氧化氯</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同时生成氯气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经过装置</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浓硫酸干燥除水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二氧化氯在</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装</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中经冰水冷却液化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将氯气</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再用装置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收集氯气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氯</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需要用氢氧化钠进行</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尾气</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处理。</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作氧化剂时所得反应产物与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作氧化剂时的反应产物相同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即还原产物均为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从得失电子角度比较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得到</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得到</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等物质的量的情况下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得电子更多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选择</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氧化剂更好。</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742341"/>
              </a:xfrm>
              <a:blipFill>
                <a:blip r:embed="rId2"/>
                <a:stretch>
                  <a:fillRect l="-796" r="-849" b="-318"/>
                </a:stretch>
              </a:blipFill>
            </p:spPr>
            <p:txBody>
              <a:bodyPr/>
              <a:lstStyle/>
              <a:p>
                <a:r>
                  <a:rPr lang="zh-CN" altLang="en-US">
                    <a:noFill/>
                  </a:rPr>
                  <a:t> </a:t>
                </a:r>
              </a:p>
            </p:txBody>
          </p:sp>
        </mc:Fallback>
      </mc:AlternateContent>
      <p:pic>
        <p:nvPicPr>
          <p:cNvPr id="3" name="24解析.EPS" descr="id:2147489719;FounderCES"/>
          <p:cNvPicPr/>
          <p:nvPr/>
        </p:nvPicPr>
        <p:blipFill>
          <a:blip r:embed="rId3"/>
          <a:stretch>
            <a:fillRect/>
          </a:stretch>
        </p:blipFill>
        <p:spPr>
          <a:xfrm>
            <a:off x="360854" y="942875"/>
            <a:ext cx="807720" cy="287655"/>
          </a:xfrm>
          <a:prstGeom prst="rect">
            <a:avLst/>
          </a:prstGeom>
        </p:spPr>
      </p:pic>
      <p:pic>
        <p:nvPicPr>
          <p:cNvPr id="4" name="hs497.jpg" descr="id:2147491480;FounderCES"/>
          <p:cNvPicPr/>
          <p:nvPr/>
        </p:nvPicPr>
        <p:blipFill>
          <a:blip r:embed="rId4">
            <a:clrChange>
              <a:clrFrom>
                <a:srgbClr val="FFFFFF"/>
              </a:clrFrom>
              <a:clrTo>
                <a:srgbClr val="FFFFFF">
                  <a:alpha val="0"/>
                </a:srgbClr>
              </a:clrTo>
            </a:clrChange>
          </a:blip>
          <a:stretch>
            <a:fillRect/>
          </a:stretch>
        </p:blipFill>
        <p:spPr>
          <a:xfrm>
            <a:off x="5027842" y="836712"/>
            <a:ext cx="6828004" cy="3168352"/>
          </a:xfrm>
          <a:prstGeom prst="rect">
            <a:avLst/>
          </a:prstGeom>
          <a:solidFill>
            <a:scrgbClr r="0" g="0" b="0">
              <a:alpha val="0"/>
            </a:scrgbClr>
          </a:solidFill>
        </p:spPr>
      </p:pic>
    </p:spTree>
    <p:extLst>
      <p:ext uri="{BB962C8B-B14F-4D97-AF65-F5344CB8AC3E}">
        <p14:creationId xmlns:p14="http://schemas.microsoft.com/office/powerpoint/2010/main" val="127312287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从括号中选择合适的试剂，设计证明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具有氧化性的实验方案：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气体、淀粉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hs497.jpg" descr="id:2147491480;FounderCES"/>
          <p:cNvPicPr/>
          <p:nvPr/>
        </p:nvPicPr>
        <p:blipFill>
          <a:blip r:embed="rId2">
            <a:clrChange>
              <a:clrFrom>
                <a:srgbClr val="FFFFFF"/>
              </a:clrFrom>
              <a:clrTo>
                <a:srgbClr val="FFFFFF">
                  <a:alpha val="0"/>
                </a:srgbClr>
              </a:clrTo>
            </a:clrChange>
          </a:blip>
          <a:stretch>
            <a:fillRect/>
          </a:stretch>
        </p:blipFill>
        <p:spPr>
          <a:xfrm>
            <a:off x="2689776" y="1988840"/>
            <a:ext cx="6828004" cy="3168352"/>
          </a:xfrm>
          <a:prstGeom prst="rect">
            <a:avLst/>
          </a:prstGeom>
          <a:solidFill>
            <a:scrgbClr r="0" g="0" b="0">
              <a:alpha val="0"/>
            </a:scrgbClr>
          </a:solidFill>
        </p:spPr>
      </p:pic>
      <p:sp>
        <p:nvSpPr>
          <p:cNvPr id="5" name="内容占位符 1"/>
          <p:cNvSpPr txBox="1">
            <a:spLocks/>
          </p:cNvSpPr>
          <p:nvPr/>
        </p:nvSpPr>
        <p:spPr bwMode="auto">
          <a:xfrm>
            <a:off x="360854" y="525108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向淀粉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溶液中通入</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若溶液变蓝色</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能证明</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具有氧化性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答案.EPS" descr="id:2147489726;FounderCES"/>
          <p:cNvPicPr/>
          <p:nvPr/>
        </p:nvPicPr>
        <p:blipFill>
          <a:blip r:embed="rId3"/>
          <a:stretch>
            <a:fillRect/>
          </a:stretch>
        </p:blipFill>
        <p:spPr>
          <a:xfrm>
            <a:off x="360854" y="5447837"/>
            <a:ext cx="807720" cy="287655"/>
          </a:xfrm>
          <a:prstGeom prst="rect">
            <a:avLst/>
          </a:prstGeom>
        </p:spPr>
      </p:pic>
    </p:spTree>
    <p:extLst>
      <p:ext uri="{BB962C8B-B14F-4D97-AF65-F5344CB8AC3E}">
        <p14:creationId xmlns:p14="http://schemas.microsoft.com/office/powerpoint/2010/main" val="408124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盐酸和氯酸钾加热制备</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氧化氯</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同时生成氯气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经过装置</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浓硫酸干燥除水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二氧化氯在</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装</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中经冰水冷却液化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将氯气</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再用装置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收集氯气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氯</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需要用氢氧化钠进行</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尾气</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处理。三</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种物质中只有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有较强还原性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且能被氧化生成碘单质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使淀粉溶液变蓝</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现象明显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方便判断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所以证明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具有氧化性的实验方案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向淀粉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溶液中通入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若溶液变蓝色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能证明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具有氧化性。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89719;FounderCES"/>
          <p:cNvPicPr/>
          <p:nvPr/>
        </p:nvPicPr>
        <p:blipFill>
          <a:blip r:embed="rId2"/>
          <a:stretch>
            <a:fillRect/>
          </a:stretch>
        </p:blipFill>
        <p:spPr>
          <a:xfrm>
            <a:off x="360854" y="942875"/>
            <a:ext cx="807720" cy="287655"/>
          </a:xfrm>
          <a:prstGeom prst="rect">
            <a:avLst/>
          </a:prstGeom>
        </p:spPr>
      </p:pic>
      <p:pic>
        <p:nvPicPr>
          <p:cNvPr id="4" name="hs497.jpg" descr="id:2147491480;FounderCES"/>
          <p:cNvPicPr/>
          <p:nvPr/>
        </p:nvPicPr>
        <p:blipFill>
          <a:blip r:embed="rId3">
            <a:clrChange>
              <a:clrFrom>
                <a:srgbClr val="FFFFFF"/>
              </a:clrFrom>
              <a:clrTo>
                <a:srgbClr val="FFFFFF">
                  <a:alpha val="0"/>
                </a:srgbClr>
              </a:clrTo>
            </a:clrChange>
          </a:blip>
          <a:stretch>
            <a:fillRect/>
          </a:stretch>
        </p:blipFill>
        <p:spPr>
          <a:xfrm>
            <a:off x="5027842" y="836712"/>
            <a:ext cx="6828004" cy="3168352"/>
          </a:xfrm>
          <a:prstGeom prst="rect">
            <a:avLst/>
          </a:prstGeom>
          <a:solidFill>
            <a:scrgbClr r="0" g="0" b="0">
              <a:alpha val="0"/>
            </a:scrgbClr>
          </a:solidFill>
        </p:spPr>
      </p:pic>
    </p:spTree>
    <p:extLst>
      <p:ext uri="{BB962C8B-B14F-4D97-AF65-F5344CB8AC3E}">
        <p14:creationId xmlns:p14="http://schemas.microsoft.com/office/powerpoint/2010/main" val="142953402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数字化</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实验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化学实验中的数字化实验是一种将现代信息技术与化学实验相结合的新型实验手段。通过传感器实时采集实验过程中的各种物理量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如温度、压强、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、电导率等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数据，并将其转化为电信号，再经数据采集器将电信号转换为数字信号，传输到计算机等终端设备上，利用专门的软件对数据进行分析、处理和可视化呈现，从而实现对实验过程的精确测量和动态监测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情境2.EPS" descr="id:2147490037;FounderCES"/>
          <p:cNvPicPr/>
          <p:nvPr/>
        </p:nvPicPr>
        <p:blipFill>
          <a:blip r:embed="rId2"/>
          <a:stretch>
            <a:fillRect/>
          </a:stretch>
        </p:blipFill>
        <p:spPr>
          <a:xfrm>
            <a:off x="343436" y="915707"/>
            <a:ext cx="1024890" cy="359410"/>
          </a:xfrm>
          <a:prstGeom prst="rect">
            <a:avLst/>
          </a:prstGeom>
        </p:spPr>
      </p:pic>
    </p:spTree>
    <p:extLst>
      <p:ext uri="{BB962C8B-B14F-4D97-AF65-F5344CB8AC3E}">
        <p14:creationId xmlns:p14="http://schemas.microsoft.com/office/powerpoint/2010/main" val="155713953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传感器：用于感知和测量特定的物理量，如温度传感器、压强传感器、离子浓度传感器等，不同的传感器可根据实验需求进行选择和组合。</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数据采集器：负责将传感器传来的电信号转换为数字信号，并将数据传输给计算机或其他显示设备。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计算机及相关软件：用于接收、存储、分析和显示数据，通过软件可以绘制图表、进行数据拟合、计算相关参数等，方便实验者对实验结果进行深入分析。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7145021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优点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精度高：能够精确测量和记录实验数据，减少人为误差，提高实验结果的准确性和可靠性。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实时性强：可以实时监测实验过程中的数据变化，让实验者直观地观察到实验现象的动态发展，有助于更好地理解实验原理和过程。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多变量同步测量：可同时使用多个传感器对多个物理量进行同步测量，便于研究不同变量之间的关系，全面深入地分析实验结果。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数据处理便捷：计算机软件能够快速对采集到的数据进行处理和分析，绘制出各种图表，使实验结果更加直观清晰，便于实验者进行比较和总结。</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3269577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酸碱中和滴定：利用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传感器实时监测溶液</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的变化，绘制出滴定曲线，准确确定滴定终点，相比传统的指示剂法，更加精确和直观。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化学反应速率的测定：通过压强传感器或浓度传感器等，测量反应过程中压强或物质浓度的变化，进而计算出反应速率，有助于研究不同因素对反应速率的影响。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溶解热的测定：使用温度传感器测量物质溶解过程中的温度变化，通过软件计算出溶解热，使实验结果更加准确，且能更直观地感受能量变化。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027346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415718" y="1970734"/>
            <a:ext cx="1647040" cy="419100"/>
          </a:xfrm>
          <a:prstGeom prst="rect">
            <a:avLst/>
          </a:prstGeom>
        </p:spPr>
      </p:pic>
      <p:pic>
        <p:nvPicPr>
          <p:cNvPr id="4" name="图片 3"/>
          <p:cNvPicPr>
            <a:picLocks noChangeAspect="1"/>
          </p:cNvPicPr>
          <p:nvPr/>
        </p:nvPicPr>
        <p:blipFill>
          <a:blip r:embed="rId2"/>
          <a:stretch>
            <a:fillRect/>
          </a:stretch>
        </p:blipFill>
        <p:spPr>
          <a:xfrm>
            <a:off x="9191550" y="1421829"/>
            <a:ext cx="2655152" cy="419100"/>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979214"/>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海水</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提溴</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59372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自然界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％的溴都蕴藏在大海中，通常利用氧化还原反应原理，将氯气通入提取食盐后的母液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用硫酸酸化以抑制氯、溴与水的反应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中，将溶液中的溴离子转化为溴单质：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2Br</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2Cl</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979214"/>
              </a:xfrm>
              <a:blipFill>
                <a:blip r:embed="rId3"/>
                <a:stretch>
                  <a:fillRect l="-796" r="-849"/>
                </a:stretch>
              </a:blipFill>
            </p:spPr>
            <p:txBody>
              <a:bodyPr/>
              <a:lstStyle/>
              <a:p>
                <a:r>
                  <a:rPr lang="zh-CN" altLang="en-US">
                    <a:noFill/>
                  </a:rPr>
                  <a:t> </a:t>
                </a:r>
              </a:p>
            </p:txBody>
          </p:sp>
        </mc:Fallback>
      </mc:AlternateContent>
      <p:pic>
        <p:nvPicPr>
          <p:cNvPr id="3" name="知识点2.EPS" descr="id:2147489653;FounderCES"/>
          <p:cNvPicPr/>
          <p:nvPr/>
        </p:nvPicPr>
        <p:blipFill>
          <a:blip r:embed="rId4"/>
          <a:stretch>
            <a:fillRect/>
          </a:stretch>
        </p:blipFill>
        <p:spPr>
          <a:xfrm>
            <a:off x="360854" y="915707"/>
            <a:ext cx="1354455" cy="359410"/>
          </a:xfrm>
          <a:prstGeom prst="rect">
            <a:avLst/>
          </a:prstGeom>
        </p:spPr>
      </p:pic>
    </p:spTree>
    <p:extLst>
      <p:ext uri="{BB962C8B-B14F-4D97-AF65-F5344CB8AC3E}">
        <p14:creationId xmlns:p14="http://schemas.microsoft.com/office/powerpoint/2010/main" val="342906437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无锡期中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碳酸钠可作为基准物质用于定量分析，也可作制备过碳酸钠的原料。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实验室某瓶碳酸钠溶液瓶体部分标签如图所示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典例2.EPS" descr="id:2147491508;FounderCES"/>
          <p:cNvPicPr/>
          <p:nvPr/>
        </p:nvPicPr>
        <p:blipFill>
          <a:blip r:embed="rId2">
            <a:clrChange>
              <a:clrFrom>
                <a:srgbClr val="FFFFFF"/>
              </a:clrFrom>
              <a:clrTo>
                <a:srgbClr val="FFFFFF">
                  <a:alpha val="0"/>
                </a:srgbClr>
              </a:clrTo>
            </a:clrChange>
          </a:blip>
          <a:stretch>
            <a:fillRect/>
          </a:stretch>
        </p:blipFill>
        <p:spPr>
          <a:xfrm>
            <a:off x="342924" y="916475"/>
            <a:ext cx="1116965" cy="359410"/>
          </a:xfrm>
          <a:prstGeom prst="rect">
            <a:avLst/>
          </a:prstGeom>
          <a:solidFill>
            <a:scrgbClr r="0" g="0" b="0">
              <a:alpha val="0"/>
            </a:scrgbClr>
          </a:solidFill>
        </p:spPr>
      </p:pic>
      <p:sp>
        <p:nvSpPr>
          <p:cNvPr id="5" name="内容占位符 1"/>
          <p:cNvSpPr txBox="1">
            <a:spLocks/>
          </p:cNvSpPr>
          <p:nvPr/>
        </p:nvSpPr>
        <p:spPr bwMode="auto">
          <a:xfrm>
            <a:off x="3704654" y="2564904"/>
            <a:ext cx="4798248" cy="2862322"/>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试剂名称</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【溶质】</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摩尔质量】</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106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【质量分数】</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10.6</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【密度】</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mL</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7288511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某实验需用</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 mL 0.1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溶液，现用上述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溶液配制，需要用量筒量取该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溶液的体积为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。在配制过程中，除量筒、烧杯、玻璃棒外还必须用到的玻璃仪器有</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704654" y="2564904"/>
            <a:ext cx="4798248" cy="2862322"/>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试剂名称</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【溶质】</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摩尔质量】</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106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【质量分数】</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10.6</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【密度】</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mL</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544522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50.0</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 mL</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容量瓶、胶头滴管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答案.EPS" descr="id:2147489726;FounderCES"/>
          <p:cNvPicPr/>
          <p:nvPr/>
        </p:nvPicPr>
        <p:blipFill>
          <a:blip r:embed="rId2"/>
          <a:stretch>
            <a:fillRect/>
          </a:stretch>
        </p:blipFill>
        <p:spPr>
          <a:xfrm>
            <a:off x="360854" y="5641979"/>
            <a:ext cx="807720" cy="287655"/>
          </a:xfrm>
          <a:prstGeom prst="rect">
            <a:avLst/>
          </a:prstGeom>
        </p:spPr>
      </p:pic>
    </p:spTree>
    <p:extLst>
      <p:ext uri="{BB962C8B-B14F-4D97-AF65-F5344CB8AC3E}">
        <p14:creationId xmlns:p14="http://schemas.microsoft.com/office/powerpoint/2010/main" val="2662573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658519"/>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质量</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密度为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溶液的物质的量浓度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𝟏𝟎𝟎𝟎</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𝟏𝟎𝟔</m:t>
                        </m:r>
                      </m:den>
                    </m:f>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由于溶液在稀释前后</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的物质的量不变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因此用该溶液配制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500mL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需要浓溶液的体积</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𝟓𝟎𝟎</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𝐦𝐋</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𝐦𝐨𝐥</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𝐋</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𝐦𝐨𝐥</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𝐋</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 mL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在配制</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 mL</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溶液的过程中需要使用的仪器有量筒、烧杯、玻璃棒、</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 mL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容量瓶、胶头滴管。</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658519"/>
              </a:xfrm>
              <a:blipFill>
                <a:blip r:embed="rId2"/>
                <a:stretch>
                  <a:fillRect l="-796" r="-849" b="-523"/>
                </a:stretch>
              </a:blipFill>
            </p:spPr>
            <p:txBody>
              <a:bodyPr/>
              <a:lstStyle/>
              <a:p>
                <a:r>
                  <a:rPr lang="zh-CN" altLang="en-US">
                    <a:noFill/>
                  </a:rPr>
                  <a:t> </a:t>
                </a:r>
              </a:p>
            </p:txBody>
          </p:sp>
        </mc:Fallback>
      </mc:AlternateContent>
      <p:pic>
        <p:nvPicPr>
          <p:cNvPr id="3" name="24解析.EPS" descr="id:2147489719;FounderCES"/>
          <p:cNvPicPr/>
          <p:nvPr/>
        </p:nvPicPr>
        <p:blipFill>
          <a:blip r:embed="rId3"/>
          <a:stretch>
            <a:fillRect/>
          </a:stretch>
        </p:blipFill>
        <p:spPr>
          <a:xfrm>
            <a:off x="360854" y="942875"/>
            <a:ext cx="807720" cy="287655"/>
          </a:xfrm>
          <a:prstGeom prst="rect">
            <a:avLst/>
          </a:prstGeom>
        </p:spPr>
      </p:pic>
      <p:sp>
        <p:nvSpPr>
          <p:cNvPr id="4" name="内容占位符 1"/>
          <p:cNvSpPr txBox="1">
            <a:spLocks/>
          </p:cNvSpPr>
          <p:nvPr/>
        </p:nvSpPr>
        <p:spPr bwMode="auto">
          <a:xfrm>
            <a:off x="7081777" y="932658"/>
            <a:ext cx="4798248" cy="2862322"/>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试剂名称</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【溶质】</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摩尔质量】</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106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【质量分数】</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10.6</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【密度】</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mL</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5014800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数字化实验能更清晰地呈现实验现象。为认识碳酸钠和碳酸氢钠的性质，做如下实验。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hs498.jpg" descr="id:2147491515;FounderCES"/>
          <p:cNvPicPr/>
          <p:nvPr/>
        </p:nvPicPr>
        <p:blipFill>
          <a:blip r:embed="rId2">
            <a:clrChange>
              <a:clrFrom>
                <a:srgbClr val="FFFFFF"/>
              </a:clrFrom>
              <a:clrTo>
                <a:srgbClr val="FFFFFF">
                  <a:alpha val="0"/>
                </a:srgbClr>
              </a:clrTo>
            </a:clrChange>
          </a:blip>
          <a:stretch>
            <a:fillRect/>
          </a:stretch>
        </p:blipFill>
        <p:spPr>
          <a:xfrm>
            <a:off x="3220897" y="1412776"/>
            <a:ext cx="5765762" cy="2855754"/>
          </a:xfrm>
          <a:prstGeom prst="rect">
            <a:avLst/>
          </a:prstGeom>
          <a:solidFill>
            <a:scrgbClr r="0" g="0" b="0">
              <a:alpha val="0"/>
            </a:scrgbClr>
          </a:solidFill>
        </p:spPr>
      </p:pic>
    </p:spTree>
    <p:extLst>
      <p:ext uri="{BB962C8B-B14F-4D97-AF65-F5344CB8AC3E}">
        <p14:creationId xmlns:p14="http://schemas.microsoft.com/office/powerpoint/2010/main" val="194543598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分别取</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mL 0.1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溶液，用分液漏斗缓慢滴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的稀盐酸，用压强传感器测定容器中的压强变化如图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所示。图中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曲线</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代表碳酸钠溶液。</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hs499.jpg" descr="id:2147491522;FounderCES"/>
          <p:cNvPicPr/>
          <p:nvPr/>
        </p:nvPicPr>
        <p:blipFill>
          <a:blip r:embed="rId2">
            <a:clrChange>
              <a:clrFrom>
                <a:srgbClr val="FFFFFF"/>
              </a:clrFrom>
              <a:clrTo>
                <a:srgbClr val="FFFFFF">
                  <a:alpha val="0"/>
                </a:srgbClr>
              </a:clrTo>
            </a:clrChange>
          </a:blip>
          <a:stretch>
            <a:fillRect/>
          </a:stretch>
        </p:blipFill>
        <p:spPr>
          <a:xfrm>
            <a:off x="4346446" y="2492896"/>
            <a:ext cx="3476952" cy="2232248"/>
          </a:xfrm>
          <a:prstGeom prst="rect">
            <a:avLst/>
          </a:prstGeom>
          <a:solidFill>
            <a:scrgbClr r="0" g="0" b="0">
              <a:alpha val="0"/>
            </a:scrgbClr>
          </a:solidFill>
        </p:spPr>
      </p:pic>
      <p:sp>
        <p:nvSpPr>
          <p:cNvPr id="7" name="矩形 6"/>
          <p:cNvSpPr/>
          <p:nvPr/>
        </p:nvSpPr>
        <p:spPr>
          <a:xfrm>
            <a:off x="5760955" y="4841290"/>
            <a:ext cx="647934" cy="646331"/>
          </a:xfrm>
          <a:prstGeom prst="rect">
            <a:avLst/>
          </a:prstGeom>
        </p:spPr>
        <p:txBody>
          <a:bodyPr wrap="none">
            <a:spAutoFit/>
          </a:bodyPr>
          <a:lstStyle/>
          <a:p>
            <a:pPr algn="ctr">
              <a:lnSpc>
                <a:spcPct val="150000"/>
              </a:lnSpc>
              <a:spcAft>
                <a:spcPts val="0"/>
              </a:spcAft>
            </a:pPr>
            <a:r>
              <a:rPr lang="zh-CN" altLang="zh-CN" sz="2400" dirty="0">
                <a:solidFill>
                  <a:srgbClr val="000000"/>
                </a:solidFill>
                <a:cs typeface="Times New Roman" panose="02020603050405020304" pitchFamily="18" charset="0"/>
              </a:rPr>
              <a:t>图</a:t>
            </a:r>
            <a:r>
              <a:rPr lang="en-US" altLang="zh-CN" sz="2400" dirty="0">
                <a:solidFill>
                  <a:srgbClr val="000000"/>
                </a:solidFill>
                <a:cs typeface="Times New Roman" panose="02020603050405020304" pitchFamily="18" charset="0"/>
              </a:rPr>
              <a:t>1</a:t>
            </a:r>
            <a:endParaRPr lang="zh-CN" altLang="zh-CN" sz="1050" dirty="0">
              <a:solidFill>
                <a:srgbClr val="000000"/>
              </a:solidFill>
              <a:cs typeface="Times New Roman" panose="02020603050405020304" pitchFamily="18" charset="0"/>
            </a:endParaRPr>
          </a:p>
        </p:txBody>
      </p:sp>
      <p:sp>
        <p:nvSpPr>
          <p:cNvPr id="12" name="内容占位符 1"/>
          <p:cNvSpPr txBox="1">
            <a:spLocks/>
          </p:cNvSpPr>
          <p:nvPr/>
        </p:nvSpPr>
        <p:spPr bwMode="auto">
          <a:xfrm>
            <a:off x="360854" y="5445224"/>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3" name="24答案.EPS" descr="id:2147489726;FounderCES"/>
          <p:cNvPicPr/>
          <p:nvPr/>
        </p:nvPicPr>
        <p:blipFill>
          <a:blip r:embed="rId3"/>
          <a:stretch>
            <a:fillRect/>
          </a:stretch>
        </p:blipFill>
        <p:spPr>
          <a:xfrm>
            <a:off x="360854" y="5641979"/>
            <a:ext cx="807720" cy="287655"/>
          </a:xfrm>
          <a:prstGeom prst="rect">
            <a:avLst/>
          </a:prstGeom>
        </p:spPr>
      </p:pic>
    </p:spTree>
    <p:extLst>
      <p:ext uri="{BB962C8B-B14F-4D97-AF65-F5344CB8AC3E}">
        <p14:creationId xmlns:p14="http://schemas.microsoft.com/office/powerpoint/2010/main" val="905144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321568"/>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溶液中滴加盐酸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反应分步进行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首先发</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气体产</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容器中的压强变化不大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然后发生反应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有气体产生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使容器</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压强增大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溶液中滴加盐酸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发生一步反应</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反应产生气体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容器中的压强立即增大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故曲线</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曲线</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321568"/>
              </a:xfrm>
              <a:blipFill>
                <a:blip r:embed="rId2"/>
                <a:stretch>
                  <a:fillRect l="-796" r="-849" b="-846"/>
                </a:stretch>
              </a:blipFill>
            </p:spPr>
            <p:txBody>
              <a:bodyPr/>
              <a:lstStyle/>
              <a:p>
                <a:r>
                  <a:rPr lang="zh-CN" altLang="en-US">
                    <a:noFill/>
                  </a:rPr>
                  <a:t> </a:t>
                </a:r>
              </a:p>
            </p:txBody>
          </p:sp>
        </mc:Fallback>
      </mc:AlternateContent>
      <p:pic>
        <p:nvPicPr>
          <p:cNvPr id="3" name="24解析.EPS" descr="id:2147489719;FounderCES"/>
          <p:cNvPicPr/>
          <p:nvPr/>
        </p:nvPicPr>
        <p:blipFill>
          <a:blip r:embed="rId3"/>
          <a:stretch>
            <a:fillRect/>
          </a:stretch>
        </p:blipFill>
        <p:spPr>
          <a:xfrm>
            <a:off x="360854" y="942875"/>
            <a:ext cx="807720" cy="287655"/>
          </a:xfrm>
          <a:prstGeom prst="rect">
            <a:avLst/>
          </a:prstGeom>
        </p:spPr>
      </p:pic>
      <p:pic>
        <p:nvPicPr>
          <p:cNvPr id="4" name="hs499.jpg" descr="id:2147491522;FounderCES"/>
          <p:cNvPicPr/>
          <p:nvPr/>
        </p:nvPicPr>
        <p:blipFill>
          <a:blip r:embed="rId4">
            <a:clrChange>
              <a:clrFrom>
                <a:srgbClr val="FFFFFF"/>
              </a:clrFrom>
              <a:clrTo>
                <a:srgbClr val="FFFFFF">
                  <a:alpha val="0"/>
                </a:srgbClr>
              </a:clrTo>
            </a:clrChange>
          </a:blip>
          <a:stretch>
            <a:fillRect/>
          </a:stretch>
        </p:blipFill>
        <p:spPr>
          <a:xfrm>
            <a:off x="8390950" y="934654"/>
            <a:ext cx="3476952" cy="2232248"/>
          </a:xfrm>
          <a:prstGeom prst="rect">
            <a:avLst/>
          </a:prstGeom>
          <a:solidFill>
            <a:scrgbClr r="0" g="0" b="0">
              <a:alpha val="0"/>
            </a:scrgbClr>
          </a:solidFill>
        </p:spPr>
      </p:pic>
      <p:sp>
        <p:nvSpPr>
          <p:cNvPr id="5" name="矩形 4"/>
          <p:cNvSpPr/>
          <p:nvPr/>
        </p:nvSpPr>
        <p:spPr>
          <a:xfrm>
            <a:off x="9805459" y="3283048"/>
            <a:ext cx="647934" cy="646331"/>
          </a:xfrm>
          <a:prstGeom prst="rect">
            <a:avLst/>
          </a:prstGeom>
        </p:spPr>
        <p:txBody>
          <a:bodyPr wrap="none">
            <a:spAutoFit/>
          </a:bodyPr>
          <a:lstStyle/>
          <a:p>
            <a:pPr algn="ctr">
              <a:lnSpc>
                <a:spcPct val="150000"/>
              </a:lnSpc>
              <a:spcAft>
                <a:spcPts val="0"/>
              </a:spcAft>
            </a:pPr>
            <a:r>
              <a:rPr lang="zh-CN" altLang="zh-CN" sz="2400" dirty="0">
                <a:solidFill>
                  <a:srgbClr val="000000"/>
                </a:solidFill>
                <a:cs typeface="Times New Roman" panose="02020603050405020304" pitchFamily="18" charset="0"/>
              </a:rPr>
              <a:t>图</a:t>
            </a:r>
            <a:r>
              <a:rPr lang="en-US" altLang="zh-CN" sz="2400" dirty="0">
                <a:solidFill>
                  <a:srgbClr val="000000"/>
                </a:solidFill>
                <a:cs typeface="Times New Roman" panose="02020603050405020304" pitchFamily="18" charset="0"/>
              </a:rPr>
              <a:t>1</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32219037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19"/>
            <a:ext cx="7894592" cy="2355749"/>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现取样品的质量为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热分解实验，其热重曲线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和失重速率曲线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为热重曲线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为失重速率曲线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。由图像可知，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受热易分解，在</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分解速率最大。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hs501.jpg" descr="id:2147491536;FounderCES"/>
          <p:cNvPicPr/>
          <p:nvPr/>
        </p:nvPicPr>
        <p:blipFill>
          <a:blip r:embed="rId2">
            <a:clrChange>
              <a:clrFrom>
                <a:srgbClr val="FFFFFF"/>
              </a:clrFrom>
              <a:clrTo>
                <a:srgbClr val="FFFFFF">
                  <a:alpha val="0"/>
                </a:srgbClr>
              </a:clrTo>
            </a:clrChange>
          </a:blip>
          <a:stretch>
            <a:fillRect/>
          </a:stretch>
        </p:blipFill>
        <p:spPr>
          <a:xfrm>
            <a:off x="8523515" y="913458"/>
            <a:ext cx="3323187" cy="2224295"/>
          </a:xfrm>
          <a:prstGeom prst="rect">
            <a:avLst/>
          </a:prstGeom>
          <a:solidFill>
            <a:scrgbClr r="0" g="0" b="0">
              <a:alpha val="0"/>
            </a:scrgbClr>
          </a:solidFill>
        </p:spPr>
      </p:pic>
      <p:sp>
        <p:nvSpPr>
          <p:cNvPr id="4" name="矩形 3"/>
          <p:cNvSpPr/>
          <p:nvPr/>
        </p:nvSpPr>
        <p:spPr>
          <a:xfrm>
            <a:off x="10013591" y="3213811"/>
            <a:ext cx="356188" cy="579967"/>
          </a:xfrm>
          <a:prstGeom prst="rect">
            <a:avLst/>
          </a:prstGeom>
        </p:spPr>
        <p:txBody>
          <a:bodyPr wrap="none">
            <a:spAutoFit/>
          </a:bodyPr>
          <a:lstStyle/>
          <a:p>
            <a:pPr algn="ctr">
              <a:lnSpc>
                <a:spcPct val="150000"/>
              </a:lnSpc>
              <a:spcAft>
                <a:spcPts val="0"/>
              </a:spcAft>
            </a:pPr>
            <a:r>
              <a:rPr lang="en-US" altLang="zh-CN" sz="2400" dirty="0" smtClean="0">
                <a:solidFill>
                  <a:srgbClr val="000000"/>
                </a:solidFill>
                <a:cs typeface="Times New Roman" panose="02020603050405020304" pitchFamily="18" charset="0"/>
              </a:rPr>
              <a:t>b</a:t>
            </a:r>
            <a:endParaRPr lang="zh-CN" altLang="zh-CN" sz="1050" dirty="0">
              <a:solidFill>
                <a:srgbClr val="000000"/>
              </a:solidFill>
              <a:cs typeface="Times New Roman" panose="02020603050405020304" pitchFamily="18" charset="0"/>
            </a:endParaRPr>
          </a:p>
        </p:txBody>
      </p:sp>
      <p:sp>
        <p:nvSpPr>
          <p:cNvPr id="5" name="矩形 4"/>
          <p:cNvSpPr/>
          <p:nvPr/>
        </p:nvSpPr>
        <p:spPr>
          <a:xfrm>
            <a:off x="9849968" y="3867527"/>
            <a:ext cx="647934" cy="646331"/>
          </a:xfrm>
          <a:prstGeom prst="rect">
            <a:avLst/>
          </a:prstGeom>
        </p:spPr>
        <p:txBody>
          <a:bodyPr wrap="none">
            <a:spAutoFit/>
          </a:bodyPr>
          <a:lstStyle/>
          <a:p>
            <a:pPr algn="ctr">
              <a:lnSpc>
                <a:spcPct val="150000"/>
              </a:lnSpc>
              <a:spcAft>
                <a:spcPts val="0"/>
              </a:spcAft>
            </a:pPr>
            <a:r>
              <a:rPr lang="zh-CN" altLang="zh-CN" sz="2400" dirty="0">
                <a:solidFill>
                  <a:srgbClr val="000000"/>
                </a:solidFill>
                <a:cs typeface="Times New Roman" panose="02020603050405020304" pitchFamily="18" charset="0"/>
              </a:rPr>
              <a:t>图</a:t>
            </a:r>
            <a:r>
              <a:rPr lang="en-US" altLang="zh-CN" sz="2400" dirty="0">
                <a:solidFill>
                  <a:srgbClr val="000000"/>
                </a:solidFill>
                <a:cs typeface="Times New Roman" panose="02020603050405020304" pitchFamily="18" charset="0"/>
              </a:rPr>
              <a:t>2</a:t>
            </a:r>
            <a:endParaRPr lang="zh-CN" altLang="zh-CN" sz="1050" dirty="0">
              <a:solidFill>
                <a:srgbClr val="000000"/>
              </a:solidFill>
              <a:cs typeface="Times New Roman" panose="02020603050405020304" pitchFamily="18" charset="0"/>
            </a:endParaRPr>
          </a:p>
        </p:txBody>
      </p:sp>
      <p:sp>
        <p:nvSpPr>
          <p:cNvPr id="6" name="内容占位符 1"/>
          <p:cNvSpPr txBox="1">
            <a:spLocks/>
          </p:cNvSpPr>
          <p:nvPr/>
        </p:nvSpPr>
        <p:spPr bwMode="auto">
          <a:xfrm>
            <a:off x="360854" y="2996952"/>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140</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答案.EPS" descr="id:2147489726;FounderCES"/>
          <p:cNvPicPr/>
          <p:nvPr/>
        </p:nvPicPr>
        <p:blipFill>
          <a:blip r:embed="rId3"/>
          <a:stretch>
            <a:fillRect/>
          </a:stretch>
        </p:blipFill>
        <p:spPr>
          <a:xfrm>
            <a:off x="360854" y="3193707"/>
            <a:ext cx="807720" cy="287655"/>
          </a:xfrm>
          <a:prstGeom prst="rect">
            <a:avLst/>
          </a:prstGeom>
        </p:spPr>
      </p:pic>
      <p:sp>
        <p:nvSpPr>
          <p:cNvPr id="8" name="内容占位符 1"/>
          <p:cNvSpPr txBox="1">
            <a:spLocks/>
          </p:cNvSpPr>
          <p:nvPr/>
        </p:nvSpPr>
        <p:spPr bwMode="auto">
          <a:xfrm>
            <a:off x="360854" y="3576919"/>
            <a:ext cx="933475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失重速率越大</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分解速率越大</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140</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时分解速率最大。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24解析.EPS" descr="id:2147489719;FounderCES"/>
          <p:cNvPicPr/>
          <p:nvPr/>
        </p:nvPicPr>
        <p:blipFill>
          <a:blip r:embed="rId4"/>
          <a:stretch>
            <a:fillRect/>
          </a:stretch>
        </p:blipFill>
        <p:spPr>
          <a:xfrm>
            <a:off x="360854" y="3773674"/>
            <a:ext cx="807720" cy="287655"/>
          </a:xfrm>
          <a:prstGeom prst="rect">
            <a:avLst/>
          </a:prstGeom>
        </p:spPr>
      </p:pic>
    </p:spTree>
    <p:extLst>
      <p:ext uri="{BB962C8B-B14F-4D97-AF65-F5344CB8AC3E}">
        <p14:creationId xmlns:p14="http://schemas.microsoft.com/office/powerpoint/2010/main" val="3815641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8902704" cy="230832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过碳酸钠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的双重性质，受热易分解，遇潮易产生氧气。可由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饱和溶液与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制备过碳酸钠，装置如图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所示，回答下列问题</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装置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的名称为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hs502.jpg" descr="id:2147491543;FounderCES"/>
          <p:cNvPicPr/>
          <p:nvPr/>
        </p:nvPicPr>
        <p:blipFill>
          <a:blip r:embed="rId2">
            <a:clrChange>
              <a:clrFrom>
                <a:srgbClr val="FFFFFF"/>
              </a:clrFrom>
              <a:clrTo>
                <a:srgbClr val="FFFFFF">
                  <a:alpha val="0"/>
                </a:srgbClr>
              </a:clrTo>
            </a:clrChange>
          </a:blip>
          <a:stretch>
            <a:fillRect/>
          </a:stretch>
        </p:blipFill>
        <p:spPr>
          <a:xfrm>
            <a:off x="9358677" y="746120"/>
            <a:ext cx="2497169" cy="3271485"/>
          </a:xfrm>
          <a:prstGeom prst="rect">
            <a:avLst/>
          </a:prstGeom>
          <a:solidFill>
            <a:scrgbClr r="0" g="0" b="0">
              <a:alpha val="0"/>
            </a:scrgbClr>
          </a:solidFill>
        </p:spPr>
      </p:pic>
      <p:sp>
        <p:nvSpPr>
          <p:cNvPr id="5" name="矩形 4"/>
          <p:cNvSpPr/>
          <p:nvPr/>
        </p:nvSpPr>
        <p:spPr>
          <a:xfrm>
            <a:off x="10283294" y="4050433"/>
            <a:ext cx="647934" cy="646331"/>
          </a:xfrm>
          <a:prstGeom prst="rect">
            <a:avLst/>
          </a:prstGeom>
        </p:spPr>
        <p:txBody>
          <a:bodyPr wrap="none">
            <a:spAutoFit/>
          </a:bodyPr>
          <a:lstStyle/>
          <a:p>
            <a:pPr algn="ctr">
              <a:lnSpc>
                <a:spcPct val="150000"/>
              </a:lnSpc>
              <a:spcAft>
                <a:spcPts val="0"/>
              </a:spcAft>
            </a:pPr>
            <a:r>
              <a:rPr lang="zh-CN" altLang="zh-CN" sz="2400" dirty="0">
                <a:solidFill>
                  <a:srgbClr val="000000"/>
                </a:solidFill>
                <a:cs typeface="Times New Roman" panose="02020603050405020304" pitchFamily="18" charset="0"/>
              </a:rPr>
              <a:t>图</a:t>
            </a:r>
            <a:r>
              <a:rPr lang="en-US" altLang="zh-CN" sz="2400" dirty="0">
                <a:solidFill>
                  <a:srgbClr val="000000"/>
                </a:solidFill>
                <a:cs typeface="Times New Roman" panose="02020603050405020304" pitchFamily="18" charset="0"/>
              </a:rPr>
              <a:t>3</a:t>
            </a:r>
            <a:endParaRPr lang="zh-CN" altLang="zh-CN" sz="1050" dirty="0">
              <a:solidFill>
                <a:srgbClr val="000000"/>
              </a:solidFill>
              <a:cs typeface="Times New Roman" panose="02020603050405020304" pitchFamily="18" charset="0"/>
            </a:endParaRPr>
          </a:p>
        </p:txBody>
      </p:sp>
      <p:sp>
        <p:nvSpPr>
          <p:cNvPr id="6" name="内容占位符 1"/>
          <p:cNvSpPr txBox="1">
            <a:spLocks/>
          </p:cNvSpPr>
          <p:nvPr/>
        </p:nvSpPr>
        <p:spPr bwMode="auto">
          <a:xfrm>
            <a:off x="360854" y="294269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球形冷凝管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答案.EPS" descr="id:2147489726;FounderCES"/>
          <p:cNvPicPr/>
          <p:nvPr/>
        </p:nvPicPr>
        <p:blipFill>
          <a:blip r:embed="rId3"/>
          <a:stretch>
            <a:fillRect/>
          </a:stretch>
        </p:blipFill>
        <p:spPr>
          <a:xfrm>
            <a:off x="360854" y="3139445"/>
            <a:ext cx="807720" cy="287655"/>
          </a:xfrm>
          <a:prstGeom prst="rect">
            <a:avLst/>
          </a:prstGeom>
        </p:spPr>
      </p:pic>
      <p:sp>
        <p:nvSpPr>
          <p:cNvPr id="8" name="内容占位符 1"/>
          <p:cNvSpPr txBox="1">
            <a:spLocks/>
          </p:cNvSpPr>
          <p:nvPr/>
        </p:nvSpPr>
        <p:spPr bwMode="auto">
          <a:xfrm>
            <a:off x="360854" y="350082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根据图示可知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装置</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的名称为球形冷凝管。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24解析.EPS" descr="id:2147489719;FounderCES"/>
          <p:cNvPicPr/>
          <p:nvPr/>
        </p:nvPicPr>
        <p:blipFill>
          <a:blip r:embed="rId4"/>
          <a:stretch>
            <a:fillRect/>
          </a:stretch>
        </p:blipFill>
        <p:spPr>
          <a:xfrm>
            <a:off x="360854" y="3697579"/>
            <a:ext cx="807720" cy="287655"/>
          </a:xfrm>
          <a:prstGeom prst="rect">
            <a:avLst/>
          </a:prstGeom>
        </p:spPr>
      </p:pic>
    </p:spTree>
    <p:extLst>
      <p:ext uri="{BB962C8B-B14F-4D97-AF65-F5344CB8AC3E}">
        <p14:creationId xmlns:p14="http://schemas.microsoft.com/office/powerpoint/2010/main" val="4088812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8902704" cy="1754326"/>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反应需在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进行，温度不能过高的理由是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。控制温度的措施有冷水浴、</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hs502.jpg" descr="id:2147491543;FounderCES"/>
          <p:cNvPicPr/>
          <p:nvPr/>
        </p:nvPicPr>
        <p:blipFill>
          <a:blip r:embed="rId2">
            <a:clrChange>
              <a:clrFrom>
                <a:srgbClr val="FFFFFF"/>
              </a:clrFrom>
              <a:clrTo>
                <a:srgbClr val="FFFFFF">
                  <a:alpha val="0"/>
                </a:srgbClr>
              </a:clrTo>
            </a:clrChange>
          </a:blip>
          <a:stretch>
            <a:fillRect/>
          </a:stretch>
        </p:blipFill>
        <p:spPr>
          <a:xfrm>
            <a:off x="9358677" y="746120"/>
            <a:ext cx="2497169" cy="3271485"/>
          </a:xfrm>
          <a:prstGeom prst="rect">
            <a:avLst/>
          </a:prstGeom>
          <a:solidFill>
            <a:scrgbClr r="0" g="0" b="0">
              <a:alpha val="0"/>
            </a:scrgbClr>
          </a:solidFill>
        </p:spPr>
      </p:pic>
      <p:sp>
        <p:nvSpPr>
          <p:cNvPr id="4" name="矩形 3"/>
          <p:cNvSpPr/>
          <p:nvPr/>
        </p:nvSpPr>
        <p:spPr>
          <a:xfrm>
            <a:off x="10283294" y="4050433"/>
            <a:ext cx="647934" cy="646331"/>
          </a:xfrm>
          <a:prstGeom prst="rect">
            <a:avLst/>
          </a:prstGeom>
        </p:spPr>
        <p:txBody>
          <a:bodyPr wrap="none">
            <a:spAutoFit/>
          </a:bodyPr>
          <a:lstStyle/>
          <a:p>
            <a:pPr algn="ctr">
              <a:lnSpc>
                <a:spcPct val="150000"/>
              </a:lnSpc>
              <a:spcAft>
                <a:spcPts val="0"/>
              </a:spcAft>
            </a:pPr>
            <a:r>
              <a:rPr lang="zh-CN" altLang="zh-CN" sz="2400" dirty="0">
                <a:solidFill>
                  <a:srgbClr val="000000"/>
                </a:solidFill>
                <a:cs typeface="Times New Roman" panose="02020603050405020304" pitchFamily="18" charset="0"/>
              </a:rPr>
              <a:t>图</a:t>
            </a:r>
            <a:r>
              <a:rPr lang="en-US" altLang="zh-CN" sz="2400" dirty="0">
                <a:solidFill>
                  <a:srgbClr val="000000"/>
                </a:solidFill>
                <a:cs typeface="Times New Roman" panose="02020603050405020304" pitchFamily="18" charset="0"/>
              </a:rPr>
              <a:t>3</a:t>
            </a:r>
            <a:endParaRPr lang="zh-CN" altLang="zh-CN" sz="1050" dirty="0">
              <a:solidFill>
                <a:srgbClr val="000000"/>
              </a:solidFill>
              <a:cs typeface="Times New Roman" panose="02020603050405020304" pitchFamily="18" charset="0"/>
            </a:endParaRPr>
          </a:p>
        </p:txBody>
      </p:sp>
      <p:sp>
        <p:nvSpPr>
          <p:cNvPr id="5" name="内容占位符 1"/>
          <p:cNvSpPr txBox="1">
            <a:spLocks/>
          </p:cNvSpPr>
          <p:nvPr/>
        </p:nvSpPr>
        <p:spPr bwMode="auto">
          <a:xfrm>
            <a:off x="360854" y="242070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防止</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分解</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缓慢滴加</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或搅拌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合理即可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答案.EPS" descr="id:2147489726;FounderCES"/>
          <p:cNvPicPr/>
          <p:nvPr/>
        </p:nvPicPr>
        <p:blipFill>
          <a:blip r:embed="rId3"/>
          <a:stretch>
            <a:fillRect/>
          </a:stretch>
        </p:blipFill>
        <p:spPr>
          <a:xfrm>
            <a:off x="360854" y="2617459"/>
            <a:ext cx="807720" cy="287655"/>
          </a:xfrm>
          <a:prstGeom prst="rect">
            <a:avLst/>
          </a:prstGeom>
        </p:spPr>
      </p:pic>
      <p:sp>
        <p:nvSpPr>
          <p:cNvPr id="7" name="内容占位符 1"/>
          <p:cNvSpPr txBox="1">
            <a:spLocks/>
          </p:cNvSpPr>
          <p:nvPr/>
        </p:nvSpPr>
        <p:spPr bwMode="auto">
          <a:xfrm>
            <a:off x="360854" y="3040900"/>
            <a:ext cx="8902704"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反应需在</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进行</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温度不能过高</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这是由于反应物</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不稳定</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受热易分解</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进行</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可以防止</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分解</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控制温度的措施有冷水浴、缓慢滴加</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溶液、搅拌等。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解析.EPS" descr="id:2147489719;FounderCES"/>
          <p:cNvPicPr/>
          <p:nvPr/>
        </p:nvPicPr>
        <p:blipFill>
          <a:blip r:embed="rId4"/>
          <a:stretch>
            <a:fillRect/>
          </a:stretch>
        </p:blipFill>
        <p:spPr>
          <a:xfrm>
            <a:off x="360854" y="3237655"/>
            <a:ext cx="807720" cy="287655"/>
          </a:xfrm>
          <a:prstGeom prst="rect">
            <a:avLst/>
          </a:prstGeom>
        </p:spPr>
      </p:pic>
    </p:spTree>
    <p:extLst>
      <p:ext uri="{BB962C8B-B14F-4D97-AF65-F5344CB8AC3E}">
        <p14:creationId xmlns:p14="http://schemas.microsoft.com/office/powerpoint/2010/main" val="2466944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四川绵阳期末</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实验小组利用传感器探究</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的性质。</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【查阅资料】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浓度越小，溶液碱性越弱。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【实验过程】</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3.EPS" descr="id:2147490044;FounderCES"/>
          <p:cNvPicPr/>
          <p:nvPr/>
        </p:nvPicPr>
        <p:blipFill>
          <a:blip r:embed="rId2"/>
          <a:stretch>
            <a:fillRect/>
          </a:stretch>
        </p:blipFill>
        <p:spPr>
          <a:xfrm>
            <a:off x="343436" y="915707"/>
            <a:ext cx="1116965" cy="359410"/>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4261802539"/>
              </p:ext>
            </p:extLst>
          </p:nvPr>
        </p:nvGraphicFramePr>
        <p:xfrm>
          <a:off x="343710" y="2636912"/>
          <a:ext cx="11502993" cy="3291840"/>
        </p:xfrm>
        <a:graphic>
          <a:graphicData uri="http://schemas.openxmlformats.org/drawingml/2006/table">
            <a:tbl>
              <a:tblPr firstRow="1" firstCol="1" bandRow="1"/>
              <a:tblGrid>
                <a:gridCol w="1327711">
                  <a:extLst>
                    <a:ext uri="{9D8B030D-6E8A-4147-A177-3AD203B41FA5}">
                      <a16:colId xmlns:a16="http://schemas.microsoft.com/office/drawing/2014/main" val="2341863242"/>
                    </a:ext>
                  </a:extLst>
                </a:gridCol>
                <a:gridCol w="5582369">
                  <a:extLst>
                    <a:ext uri="{9D8B030D-6E8A-4147-A177-3AD203B41FA5}">
                      <a16:colId xmlns:a16="http://schemas.microsoft.com/office/drawing/2014/main" val="1394535035"/>
                    </a:ext>
                  </a:extLst>
                </a:gridCol>
                <a:gridCol w="4592913">
                  <a:extLst>
                    <a:ext uri="{9D8B030D-6E8A-4147-A177-3AD203B41FA5}">
                      <a16:colId xmlns:a16="http://schemas.microsoft.com/office/drawing/2014/main" val="381860192"/>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编号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实验操作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实验数据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88813672"/>
                  </a:ext>
                </a:extLst>
              </a:tr>
              <a:tr h="2475696">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测量下述实验过程的温度变化</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43860538"/>
                  </a:ext>
                </a:extLst>
              </a:tr>
            </a:tbl>
          </a:graphicData>
        </a:graphic>
      </p:graphicFrame>
      <p:pic>
        <p:nvPicPr>
          <p:cNvPr id="5" name="hs503.jpg"/>
          <p:cNvPicPr/>
          <p:nvPr/>
        </p:nvPicPr>
        <p:blipFill>
          <a:blip r:embed="rId3">
            <a:clrChange>
              <a:clrFrom>
                <a:srgbClr val="FFFFFF"/>
              </a:clrFrom>
              <a:clrTo>
                <a:srgbClr val="FFFFFF">
                  <a:alpha val="0"/>
                </a:srgbClr>
              </a:clrTo>
            </a:clrChange>
          </a:blip>
          <a:stretch>
            <a:fillRect/>
          </a:stretch>
        </p:blipFill>
        <p:spPr>
          <a:xfrm>
            <a:off x="3070870" y="3836650"/>
            <a:ext cx="3172595" cy="1752590"/>
          </a:xfrm>
          <a:prstGeom prst="rect">
            <a:avLst/>
          </a:prstGeom>
          <a:solidFill>
            <a:scrgbClr r="0" g="0" b="0">
              <a:alpha val="0"/>
            </a:scrgbClr>
          </a:solidFill>
        </p:spPr>
      </p:pic>
      <p:pic>
        <p:nvPicPr>
          <p:cNvPr id="6" name="hs504.jpg"/>
          <p:cNvPicPr/>
          <p:nvPr/>
        </p:nvPicPr>
        <p:blipFill>
          <a:blip r:embed="rId4">
            <a:clrChange>
              <a:clrFrom>
                <a:srgbClr val="FFFFFF"/>
              </a:clrFrom>
              <a:clrTo>
                <a:srgbClr val="FFFFFF">
                  <a:alpha val="0"/>
                </a:srgbClr>
              </a:clrTo>
            </a:clrChange>
          </a:blip>
          <a:stretch>
            <a:fillRect/>
          </a:stretch>
        </p:blipFill>
        <p:spPr>
          <a:xfrm>
            <a:off x="7886820" y="3355981"/>
            <a:ext cx="3320954" cy="2305267"/>
          </a:xfrm>
          <a:prstGeom prst="rect">
            <a:avLst/>
          </a:prstGeom>
          <a:solidFill>
            <a:scrgbClr r="0" g="0" b="0">
              <a:alpha val="0"/>
            </a:scrgbClr>
          </a:solidFill>
        </p:spPr>
      </p:pic>
    </p:spTree>
    <p:extLst>
      <p:ext uri="{BB962C8B-B14F-4D97-AF65-F5344CB8AC3E}">
        <p14:creationId xmlns:p14="http://schemas.microsoft.com/office/powerpoint/2010/main" val="30501914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stretch>
            <a:fillRect/>
          </a:stretch>
        </p:blipFill>
        <p:spPr>
          <a:xfrm>
            <a:off x="379326" y="3072672"/>
            <a:ext cx="1323576" cy="419100"/>
          </a:xfrm>
          <a:prstGeom prst="rect">
            <a:avLst/>
          </a:prstGeom>
        </p:spPr>
      </p:pic>
      <p:pic>
        <p:nvPicPr>
          <p:cNvPr id="6" name="图片 5"/>
          <p:cNvPicPr>
            <a:picLocks noChangeAspect="1"/>
          </p:cNvPicPr>
          <p:nvPr/>
        </p:nvPicPr>
        <p:blipFill>
          <a:blip r:embed="rId2"/>
          <a:stretch>
            <a:fillRect/>
          </a:stretch>
        </p:blipFill>
        <p:spPr>
          <a:xfrm>
            <a:off x="10496838" y="2533552"/>
            <a:ext cx="1349864" cy="419100"/>
          </a:xfrm>
          <a:prstGeom prst="rect">
            <a:avLst/>
          </a:prstGeom>
        </p:spPr>
      </p:pic>
      <p:pic>
        <p:nvPicPr>
          <p:cNvPr id="4" name="图片 3"/>
          <p:cNvPicPr>
            <a:picLocks noChangeAspect="1"/>
          </p:cNvPicPr>
          <p:nvPr/>
        </p:nvPicPr>
        <p:blipFill>
          <a:blip r:embed="rId2"/>
          <a:stretch>
            <a:fillRect/>
          </a:stretch>
        </p:blipFill>
        <p:spPr>
          <a:xfrm>
            <a:off x="4537773" y="1421829"/>
            <a:ext cx="3789681" cy="419100"/>
          </a:xfrm>
          <a:prstGeom prst="rect">
            <a:avLst/>
          </a:prstGeom>
        </p:spPr>
      </p:pic>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海水</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提镁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从海水中提取镁的步骤是将石灰乳加入海水沉淀池中，得到氢氧化镁沉淀，再将氢氧化镁与盐酸反应，得到的溶液蒸发、结晶，可得六水合氯化镁晶体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。将六水合氯化镁晶体在一定条件下加热生成无水氯化镁，电解熔融的氯化镁即可得金属镁</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89660;FounderCES"/>
          <p:cNvPicPr/>
          <p:nvPr/>
        </p:nvPicPr>
        <p:blipFill>
          <a:blip r:embed="rId3"/>
          <a:stretch>
            <a:fillRect/>
          </a:stretch>
        </p:blipFill>
        <p:spPr>
          <a:xfrm>
            <a:off x="340315" y="915707"/>
            <a:ext cx="1354455" cy="359410"/>
          </a:xfrm>
          <a:prstGeom prst="rect">
            <a:avLst/>
          </a:prstGeom>
        </p:spPr>
      </p:pic>
    </p:spTree>
    <p:extLst>
      <p:ext uri="{BB962C8B-B14F-4D97-AF65-F5344CB8AC3E}">
        <p14:creationId xmlns:p14="http://schemas.microsoft.com/office/powerpoint/2010/main" val="376311065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936767921"/>
              </p:ext>
            </p:extLst>
          </p:nvPr>
        </p:nvGraphicFramePr>
        <p:xfrm>
          <a:off x="334567" y="1196752"/>
          <a:ext cx="11521280" cy="4663440"/>
        </p:xfrm>
        <a:graphic>
          <a:graphicData uri="http://schemas.openxmlformats.org/drawingml/2006/table">
            <a:tbl>
              <a:tblPr firstRow="1" firstCol="1" bandRow="1"/>
              <a:tblGrid>
                <a:gridCol w="1329821">
                  <a:extLst>
                    <a:ext uri="{9D8B030D-6E8A-4147-A177-3AD203B41FA5}">
                      <a16:colId xmlns:a16="http://schemas.microsoft.com/office/drawing/2014/main" val="3378247932"/>
                    </a:ext>
                  </a:extLst>
                </a:gridCol>
                <a:gridCol w="5591244">
                  <a:extLst>
                    <a:ext uri="{9D8B030D-6E8A-4147-A177-3AD203B41FA5}">
                      <a16:colId xmlns:a16="http://schemas.microsoft.com/office/drawing/2014/main" val="1902984021"/>
                    </a:ext>
                  </a:extLst>
                </a:gridCol>
                <a:gridCol w="4600215">
                  <a:extLst>
                    <a:ext uri="{9D8B030D-6E8A-4147-A177-3AD203B41FA5}">
                      <a16:colId xmlns:a16="http://schemas.microsoft.com/office/drawing/2014/main" val="2783391834"/>
                    </a:ext>
                  </a:extLst>
                </a:gridCol>
              </a:tblGrid>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编号</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实验操作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实验数据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84966354"/>
                  </a:ext>
                </a:extLst>
              </a:tr>
              <a:tr h="3987864">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测量下述实验过程的</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变化</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22926981"/>
                  </a:ext>
                </a:extLst>
              </a:tr>
            </a:tbl>
          </a:graphicData>
        </a:graphic>
      </p:graphicFrame>
      <p:pic>
        <p:nvPicPr>
          <p:cNvPr id="6" name="hs509.jpg"/>
          <p:cNvPicPr/>
          <p:nvPr/>
        </p:nvPicPr>
        <p:blipFill>
          <a:blip r:embed="rId2">
            <a:clrChange>
              <a:clrFrom>
                <a:srgbClr val="FFFFFF"/>
              </a:clrFrom>
              <a:clrTo>
                <a:srgbClr val="FFFFFF">
                  <a:alpha val="0"/>
                </a:srgbClr>
              </a:clrTo>
            </a:clrChange>
          </a:blip>
          <a:stretch>
            <a:fillRect/>
          </a:stretch>
        </p:blipFill>
        <p:spPr>
          <a:xfrm>
            <a:off x="3457805" y="2348880"/>
            <a:ext cx="2389436" cy="3384376"/>
          </a:xfrm>
          <a:prstGeom prst="rect">
            <a:avLst/>
          </a:prstGeom>
          <a:solidFill>
            <a:scrgbClr r="0" g="0" b="0">
              <a:alpha val="0"/>
            </a:scrgbClr>
          </a:solidFill>
        </p:spPr>
      </p:pic>
      <p:pic>
        <p:nvPicPr>
          <p:cNvPr id="7" name="hs510.jpg"/>
          <p:cNvPicPr/>
          <p:nvPr/>
        </p:nvPicPr>
        <p:blipFill>
          <a:blip r:embed="rId3">
            <a:clrChange>
              <a:clrFrom>
                <a:srgbClr val="FFFFFF"/>
              </a:clrFrom>
              <a:clrTo>
                <a:srgbClr val="FFFFFF">
                  <a:alpha val="0"/>
                </a:srgbClr>
              </a:clrTo>
            </a:clrChange>
          </a:blip>
          <a:stretch>
            <a:fillRect/>
          </a:stretch>
        </p:blipFill>
        <p:spPr>
          <a:xfrm>
            <a:off x="7932100" y="2564904"/>
            <a:ext cx="3275674" cy="2442679"/>
          </a:xfrm>
          <a:prstGeom prst="rect">
            <a:avLst/>
          </a:prstGeom>
          <a:solidFill>
            <a:scrgbClr r="0" g="0" b="0">
              <a:alpha val="0"/>
            </a:scrgbClr>
          </a:solidFill>
        </p:spPr>
      </p:pic>
    </p:spTree>
    <p:extLst>
      <p:ext uri="{BB962C8B-B14F-4D97-AF65-F5344CB8AC3E}">
        <p14:creationId xmlns:p14="http://schemas.microsoft.com/office/powerpoint/2010/main" val="302276868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【分析与解释】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中，溶解时吸收热量的物质是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填化学式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4096935663"/>
              </p:ext>
            </p:extLst>
          </p:nvPr>
        </p:nvGraphicFramePr>
        <p:xfrm>
          <a:off x="343710" y="1988840"/>
          <a:ext cx="11502993" cy="3291840"/>
        </p:xfrm>
        <a:graphic>
          <a:graphicData uri="http://schemas.openxmlformats.org/drawingml/2006/table">
            <a:tbl>
              <a:tblPr firstRow="1" firstCol="1" bandRow="1"/>
              <a:tblGrid>
                <a:gridCol w="1327711">
                  <a:extLst>
                    <a:ext uri="{9D8B030D-6E8A-4147-A177-3AD203B41FA5}">
                      <a16:colId xmlns:a16="http://schemas.microsoft.com/office/drawing/2014/main" val="2341863242"/>
                    </a:ext>
                  </a:extLst>
                </a:gridCol>
                <a:gridCol w="5582369">
                  <a:extLst>
                    <a:ext uri="{9D8B030D-6E8A-4147-A177-3AD203B41FA5}">
                      <a16:colId xmlns:a16="http://schemas.microsoft.com/office/drawing/2014/main" val="1394535035"/>
                    </a:ext>
                  </a:extLst>
                </a:gridCol>
                <a:gridCol w="4592913">
                  <a:extLst>
                    <a:ext uri="{9D8B030D-6E8A-4147-A177-3AD203B41FA5}">
                      <a16:colId xmlns:a16="http://schemas.microsoft.com/office/drawing/2014/main" val="381860192"/>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编号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实验操作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实验数据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88813672"/>
                  </a:ext>
                </a:extLst>
              </a:tr>
              <a:tr h="2475696">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测量下述实验过程的温度变化</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43860538"/>
                  </a:ext>
                </a:extLst>
              </a:tr>
            </a:tbl>
          </a:graphicData>
        </a:graphic>
      </p:graphicFrame>
      <p:pic>
        <p:nvPicPr>
          <p:cNvPr id="6" name="hs503.jpg"/>
          <p:cNvPicPr/>
          <p:nvPr/>
        </p:nvPicPr>
        <p:blipFill>
          <a:blip r:embed="rId2">
            <a:clrChange>
              <a:clrFrom>
                <a:srgbClr val="FFFFFF"/>
              </a:clrFrom>
              <a:clrTo>
                <a:srgbClr val="FFFFFF">
                  <a:alpha val="0"/>
                </a:srgbClr>
              </a:clrTo>
            </a:clrChange>
          </a:blip>
          <a:stretch>
            <a:fillRect/>
          </a:stretch>
        </p:blipFill>
        <p:spPr>
          <a:xfrm>
            <a:off x="3070870" y="3188578"/>
            <a:ext cx="3172595" cy="1752590"/>
          </a:xfrm>
          <a:prstGeom prst="rect">
            <a:avLst/>
          </a:prstGeom>
          <a:solidFill>
            <a:scrgbClr r="0" g="0" b="0">
              <a:alpha val="0"/>
            </a:scrgbClr>
          </a:solidFill>
        </p:spPr>
      </p:pic>
      <p:pic>
        <p:nvPicPr>
          <p:cNvPr id="7" name="hs504.jpg"/>
          <p:cNvPicPr/>
          <p:nvPr/>
        </p:nvPicPr>
        <p:blipFill>
          <a:blip r:embed="rId3">
            <a:clrChange>
              <a:clrFrom>
                <a:srgbClr val="FFFFFF"/>
              </a:clrFrom>
              <a:clrTo>
                <a:srgbClr val="FFFFFF">
                  <a:alpha val="0"/>
                </a:srgbClr>
              </a:clrTo>
            </a:clrChange>
          </a:blip>
          <a:stretch>
            <a:fillRect/>
          </a:stretch>
        </p:blipFill>
        <p:spPr>
          <a:xfrm>
            <a:off x="7886820" y="2707909"/>
            <a:ext cx="3320954" cy="2305267"/>
          </a:xfrm>
          <a:prstGeom prst="rect">
            <a:avLst/>
          </a:prstGeom>
          <a:solidFill>
            <a:scrgbClr r="0" g="0" b="0">
              <a:alpha val="0"/>
            </a:scrgbClr>
          </a:solidFill>
        </p:spPr>
      </p:pic>
      <p:sp>
        <p:nvSpPr>
          <p:cNvPr id="8" name="内容占位符 1"/>
          <p:cNvSpPr txBox="1">
            <a:spLocks/>
          </p:cNvSpPr>
          <p:nvPr/>
        </p:nvSpPr>
        <p:spPr bwMode="auto">
          <a:xfrm>
            <a:off x="360854" y="5297305"/>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NaHCO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24答案.EPS" descr="id:2147489726;FounderCES"/>
          <p:cNvPicPr/>
          <p:nvPr/>
        </p:nvPicPr>
        <p:blipFill>
          <a:blip r:embed="rId4"/>
          <a:stretch>
            <a:fillRect/>
          </a:stretch>
        </p:blipFill>
        <p:spPr>
          <a:xfrm>
            <a:off x="360854" y="5494060"/>
            <a:ext cx="807720" cy="287655"/>
          </a:xfrm>
          <a:prstGeom prst="rect">
            <a:avLst/>
          </a:prstGeom>
        </p:spPr>
      </p:pic>
    </p:spTree>
    <p:extLst>
      <p:ext uri="{BB962C8B-B14F-4D97-AF65-F5344CB8AC3E}">
        <p14:creationId xmlns:p14="http://schemas.microsoft.com/office/powerpoint/2010/main" val="530502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碳酸钠溶于水后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溶液温度升高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说明碳酸钠溶解的过程为放热过程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碳酸氢钠溶于水后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溶液温度降低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说明碳酸氢钠溶解的过程为吸热过程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用澄清石灰水中加入蒸馏水作对照实验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加入碳酸钠溶液后溶液的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说明氢氧根离子没有参与反应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加入碳酸氢钠后溶液的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说明反应过程中氢氧根离子被消耗</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。碳酸氢钠</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溶解的过程为吸热过程。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89719;FounderCES"/>
          <p:cNvPicPr/>
          <p:nvPr/>
        </p:nvPicPr>
        <p:blipFill>
          <a:blip r:embed="rId2"/>
          <a:stretch>
            <a:fillRect/>
          </a:stretch>
        </p:blipFill>
        <p:spPr>
          <a:xfrm>
            <a:off x="360854" y="942875"/>
            <a:ext cx="807720" cy="287655"/>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1447324616"/>
              </p:ext>
            </p:extLst>
          </p:nvPr>
        </p:nvGraphicFramePr>
        <p:xfrm>
          <a:off x="343710" y="3593544"/>
          <a:ext cx="11502993" cy="2743200"/>
        </p:xfrm>
        <a:graphic>
          <a:graphicData uri="http://schemas.openxmlformats.org/drawingml/2006/table">
            <a:tbl>
              <a:tblPr firstRow="1" firstCol="1" bandRow="1"/>
              <a:tblGrid>
                <a:gridCol w="1327711">
                  <a:extLst>
                    <a:ext uri="{9D8B030D-6E8A-4147-A177-3AD203B41FA5}">
                      <a16:colId xmlns:a16="http://schemas.microsoft.com/office/drawing/2014/main" val="2341863242"/>
                    </a:ext>
                  </a:extLst>
                </a:gridCol>
                <a:gridCol w="5582369">
                  <a:extLst>
                    <a:ext uri="{9D8B030D-6E8A-4147-A177-3AD203B41FA5}">
                      <a16:colId xmlns:a16="http://schemas.microsoft.com/office/drawing/2014/main" val="1394535035"/>
                    </a:ext>
                  </a:extLst>
                </a:gridCol>
                <a:gridCol w="4592913">
                  <a:extLst>
                    <a:ext uri="{9D8B030D-6E8A-4147-A177-3AD203B41FA5}">
                      <a16:colId xmlns:a16="http://schemas.microsoft.com/office/drawing/2014/main" val="381860192"/>
                    </a:ext>
                  </a:extLst>
                </a:gridCol>
              </a:tblGrid>
              <a:tr h="45347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编号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实验操作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实验数据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88813672"/>
                  </a:ext>
                </a:extLst>
              </a:tr>
              <a:tr h="2046276">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测量下述实验过程的温度变化</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43860538"/>
                  </a:ext>
                </a:extLst>
              </a:tr>
            </a:tbl>
          </a:graphicData>
        </a:graphic>
      </p:graphicFrame>
      <p:pic>
        <p:nvPicPr>
          <p:cNvPr id="5" name="hs503.jpg"/>
          <p:cNvPicPr/>
          <p:nvPr/>
        </p:nvPicPr>
        <p:blipFill>
          <a:blip r:embed="rId3">
            <a:clrChange>
              <a:clrFrom>
                <a:srgbClr val="FFFFFF"/>
              </a:clrFrom>
              <a:clrTo>
                <a:srgbClr val="FFFFFF">
                  <a:alpha val="0"/>
                </a:srgbClr>
              </a:clrTo>
            </a:clrChange>
          </a:blip>
          <a:stretch>
            <a:fillRect/>
          </a:stretch>
        </p:blipFill>
        <p:spPr>
          <a:xfrm>
            <a:off x="3214886" y="4581128"/>
            <a:ext cx="2808312" cy="1551354"/>
          </a:xfrm>
          <a:prstGeom prst="rect">
            <a:avLst/>
          </a:prstGeom>
          <a:solidFill>
            <a:scrgbClr r="0" g="0" b="0">
              <a:alpha val="0"/>
            </a:scrgbClr>
          </a:solidFill>
        </p:spPr>
      </p:pic>
      <p:pic>
        <p:nvPicPr>
          <p:cNvPr id="6" name="hs504.jpg"/>
          <p:cNvPicPr/>
          <p:nvPr/>
        </p:nvPicPr>
        <p:blipFill>
          <a:blip r:embed="rId4">
            <a:clrChange>
              <a:clrFrom>
                <a:srgbClr val="FFFFFF"/>
              </a:clrFrom>
              <a:clrTo>
                <a:srgbClr val="FFFFFF">
                  <a:alpha val="0"/>
                </a:srgbClr>
              </a:clrTo>
            </a:clrChange>
          </a:blip>
          <a:stretch>
            <a:fillRect/>
          </a:stretch>
        </p:blipFill>
        <p:spPr>
          <a:xfrm>
            <a:off x="8174755" y="4103968"/>
            <a:ext cx="2961011" cy="2055410"/>
          </a:xfrm>
          <a:prstGeom prst="rect">
            <a:avLst/>
          </a:prstGeom>
          <a:solidFill>
            <a:scrgbClr r="0" g="0" b="0">
              <a:alpha val="0"/>
            </a:scrgbClr>
          </a:solidFill>
        </p:spPr>
      </p:pic>
    </p:spTree>
    <p:extLst>
      <p:ext uri="{BB962C8B-B14F-4D97-AF65-F5344CB8AC3E}">
        <p14:creationId xmlns:p14="http://schemas.microsoft.com/office/powerpoint/2010/main" val="121442193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溶液和澄清石灰水反应的离子方程式为</a:t>
            </a:r>
            <a:r>
              <a:rPr lang="zh-CN" altLang="zh-CN" b="1"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未参与该反应的实验证据是</a:t>
            </a:r>
            <a:r>
              <a:rPr lang="zh-CN" altLang="zh-CN" b="1"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2801516858"/>
              </p:ext>
            </p:extLst>
          </p:nvPr>
        </p:nvGraphicFramePr>
        <p:xfrm>
          <a:off x="334567" y="1890669"/>
          <a:ext cx="11521280" cy="3228023"/>
        </p:xfrm>
        <a:graphic>
          <a:graphicData uri="http://schemas.openxmlformats.org/drawingml/2006/table">
            <a:tbl>
              <a:tblPr firstRow="1" firstCol="1" bandRow="1"/>
              <a:tblGrid>
                <a:gridCol w="1329821">
                  <a:extLst>
                    <a:ext uri="{9D8B030D-6E8A-4147-A177-3AD203B41FA5}">
                      <a16:colId xmlns:a16="http://schemas.microsoft.com/office/drawing/2014/main" val="3378247932"/>
                    </a:ext>
                  </a:extLst>
                </a:gridCol>
                <a:gridCol w="5591244">
                  <a:extLst>
                    <a:ext uri="{9D8B030D-6E8A-4147-A177-3AD203B41FA5}">
                      <a16:colId xmlns:a16="http://schemas.microsoft.com/office/drawing/2014/main" val="1902984021"/>
                    </a:ext>
                  </a:extLst>
                </a:gridCol>
                <a:gridCol w="4600215">
                  <a:extLst>
                    <a:ext uri="{9D8B030D-6E8A-4147-A177-3AD203B41FA5}">
                      <a16:colId xmlns:a16="http://schemas.microsoft.com/office/drawing/2014/main" val="2783391834"/>
                    </a:ext>
                  </a:extLst>
                </a:gridCol>
              </a:tblGrid>
              <a:tr h="437531">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编号</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实验操作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实验数据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84966354"/>
                  </a:ext>
                </a:extLst>
              </a:tr>
              <a:tr h="2679383">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测量下述实验过程的</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变化</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22926981"/>
                  </a:ext>
                </a:extLst>
              </a:tr>
            </a:tbl>
          </a:graphicData>
        </a:graphic>
      </p:graphicFrame>
      <p:pic>
        <p:nvPicPr>
          <p:cNvPr id="5" name="hs509.jpg"/>
          <p:cNvPicPr/>
          <p:nvPr/>
        </p:nvPicPr>
        <p:blipFill>
          <a:blip r:embed="rId2">
            <a:clrChange>
              <a:clrFrom>
                <a:srgbClr val="FFFFFF"/>
              </a:clrFrom>
              <a:clrTo>
                <a:srgbClr val="FFFFFF">
                  <a:alpha val="0"/>
                </a:srgbClr>
              </a:clrTo>
            </a:clrChange>
          </a:blip>
          <a:stretch>
            <a:fillRect/>
          </a:stretch>
        </p:blipFill>
        <p:spPr>
          <a:xfrm>
            <a:off x="3768702" y="2936242"/>
            <a:ext cx="1462408" cy="2071341"/>
          </a:xfrm>
          <a:prstGeom prst="rect">
            <a:avLst/>
          </a:prstGeom>
          <a:solidFill>
            <a:scrgbClr r="0" g="0" b="0">
              <a:alpha val="0"/>
            </a:scrgbClr>
          </a:solidFill>
        </p:spPr>
      </p:pic>
      <p:pic>
        <p:nvPicPr>
          <p:cNvPr id="6" name="hs510.jpg"/>
          <p:cNvPicPr/>
          <p:nvPr/>
        </p:nvPicPr>
        <p:blipFill>
          <a:blip r:embed="rId3">
            <a:clrChange>
              <a:clrFrom>
                <a:srgbClr val="FFFFFF"/>
              </a:clrFrom>
              <a:clrTo>
                <a:srgbClr val="FFFFFF">
                  <a:alpha val="0"/>
                </a:srgbClr>
              </a:clrTo>
            </a:clrChange>
          </a:blip>
          <a:stretch>
            <a:fillRect/>
          </a:stretch>
        </p:blipFill>
        <p:spPr>
          <a:xfrm>
            <a:off x="7932100" y="2492896"/>
            <a:ext cx="3275674" cy="2442679"/>
          </a:xfrm>
          <a:prstGeom prst="rect">
            <a:avLst/>
          </a:prstGeom>
          <a:solidFill>
            <a:scrgbClr r="0" g="0" b="0">
              <a:alpha val="0"/>
            </a:scrgbClr>
          </a:solidFill>
        </p:spPr>
      </p:pic>
      <mc:AlternateContent xmlns:mc="http://schemas.openxmlformats.org/markup-compatibility/2006" xmlns:a14="http://schemas.microsoft.com/office/drawing/2010/main">
        <mc:Choice Requires="a14">
          <p:sp>
            <p:nvSpPr>
              <p:cNvPr id="7" name="内容占位符 1"/>
              <p:cNvSpPr txBox="1">
                <a:spLocks/>
              </p:cNvSpPr>
              <p:nvPr/>
            </p:nvSpPr>
            <p:spPr bwMode="auto">
              <a:xfrm>
                <a:off x="360854" y="5093155"/>
                <a:ext cx="11485848" cy="128817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滴加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变化曲线与滴加蒸馏水的基本重合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没有明显变化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7" name="内容占位符 1"/>
              <p:cNvSpPr txBox="1">
                <a:spLocks noRot="1" noChangeAspect="1" noMove="1" noResize="1" noEditPoints="1" noAdjustHandles="1" noChangeArrowheads="1" noChangeShapeType="1" noTextEdit="1"/>
              </p:cNvSpPr>
              <p:nvPr/>
            </p:nvSpPr>
            <p:spPr bwMode="auto">
              <a:xfrm>
                <a:off x="360854" y="5093155"/>
                <a:ext cx="11485848" cy="1288173"/>
              </a:xfrm>
              <a:prstGeom prst="rect">
                <a:avLst/>
              </a:prstGeom>
              <a:blipFill>
                <a:blip r:embed="rId4"/>
                <a:stretch>
                  <a:fillRect l="-796" r="-849" b="-990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8" name="24答案.EPS" descr="id:2147489726;FounderCES"/>
          <p:cNvPicPr/>
          <p:nvPr/>
        </p:nvPicPr>
        <p:blipFill>
          <a:blip r:embed="rId5"/>
          <a:stretch>
            <a:fillRect/>
          </a:stretch>
        </p:blipFill>
        <p:spPr>
          <a:xfrm>
            <a:off x="360854" y="5289910"/>
            <a:ext cx="807720" cy="287655"/>
          </a:xfrm>
          <a:prstGeom prst="rect">
            <a:avLst/>
          </a:prstGeom>
        </p:spPr>
      </p:pic>
    </p:spTree>
    <p:extLst>
      <p:ext uri="{BB962C8B-B14F-4D97-AF65-F5344CB8AC3E}">
        <p14:creationId xmlns:p14="http://schemas.microsoft.com/office/powerpoint/2010/main" val="1947655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碳酸钠溶于水后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溶液温度升高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说明碳酸钠溶解的过程为放热过程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碳酸氢钠溶于水后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溶液温度降低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说明碳酸氢钠溶解的过程为吸热过程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用澄清石灰水中加入蒸馏水作对照实验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加入碳酸钠溶液后溶液的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说明氢氧根离子没有参与反应</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89719;FounderCES"/>
          <p:cNvPicPr/>
          <p:nvPr/>
        </p:nvPicPr>
        <p:blipFill>
          <a:blip r:embed="rId2"/>
          <a:stretch>
            <a:fillRect/>
          </a:stretch>
        </p:blipFill>
        <p:spPr>
          <a:xfrm>
            <a:off x="360854" y="942875"/>
            <a:ext cx="807720" cy="287655"/>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2350410616"/>
              </p:ext>
            </p:extLst>
          </p:nvPr>
        </p:nvGraphicFramePr>
        <p:xfrm>
          <a:off x="334567" y="3081297"/>
          <a:ext cx="11521280" cy="3228023"/>
        </p:xfrm>
        <a:graphic>
          <a:graphicData uri="http://schemas.openxmlformats.org/drawingml/2006/table">
            <a:tbl>
              <a:tblPr firstRow="1" firstCol="1" bandRow="1"/>
              <a:tblGrid>
                <a:gridCol w="1329821">
                  <a:extLst>
                    <a:ext uri="{9D8B030D-6E8A-4147-A177-3AD203B41FA5}">
                      <a16:colId xmlns:a16="http://schemas.microsoft.com/office/drawing/2014/main" val="3378247932"/>
                    </a:ext>
                  </a:extLst>
                </a:gridCol>
                <a:gridCol w="5591244">
                  <a:extLst>
                    <a:ext uri="{9D8B030D-6E8A-4147-A177-3AD203B41FA5}">
                      <a16:colId xmlns:a16="http://schemas.microsoft.com/office/drawing/2014/main" val="1902984021"/>
                    </a:ext>
                  </a:extLst>
                </a:gridCol>
                <a:gridCol w="4600215">
                  <a:extLst>
                    <a:ext uri="{9D8B030D-6E8A-4147-A177-3AD203B41FA5}">
                      <a16:colId xmlns:a16="http://schemas.microsoft.com/office/drawing/2014/main" val="2783391834"/>
                    </a:ext>
                  </a:extLst>
                </a:gridCol>
              </a:tblGrid>
              <a:tr h="437531">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编号</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实验操作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实验数据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84966354"/>
                  </a:ext>
                </a:extLst>
              </a:tr>
              <a:tr h="2679383">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测量下述实验过程的</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变化</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22926981"/>
                  </a:ext>
                </a:extLst>
              </a:tr>
            </a:tbl>
          </a:graphicData>
        </a:graphic>
      </p:graphicFrame>
      <p:pic>
        <p:nvPicPr>
          <p:cNvPr id="5" name="hs509.jpg"/>
          <p:cNvPicPr/>
          <p:nvPr/>
        </p:nvPicPr>
        <p:blipFill>
          <a:blip r:embed="rId3">
            <a:clrChange>
              <a:clrFrom>
                <a:srgbClr val="FFFFFF"/>
              </a:clrFrom>
              <a:clrTo>
                <a:srgbClr val="FFFFFF">
                  <a:alpha val="0"/>
                </a:srgbClr>
              </a:clrTo>
            </a:clrChange>
          </a:blip>
          <a:stretch>
            <a:fillRect/>
          </a:stretch>
        </p:blipFill>
        <p:spPr>
          <a:xfrm>
            <a:off x="3768702" y="4126870"/>
            <a:ext cx="1462408" cy="2071341"/>
          </a:xfrm>
          <a:prstGeom prst="rect">
            <a:avLst/>
          </a:prstGeom>
          <a:solidFill>
            <a:scrgbClr r="0" g="0" b="0">
              <a:alpha val="0"/>
            </a:scrgbClr>
          </a:solidFill>
        </p:spPr>
      </p:pic>
      <p:pic>
        <p:nvPicPr>
          <p:cNvPr id="6" name="hs510.jpg"/>
          <p:cNvPicPr/>
          <p:nvPr/>
        </p:nvPicPr>
        <p:blipFill>
          <a:blip r:embed="rId4">
            <a:clrChange>
              <a:clrFrom>
                <a:srgbClr val="FFFFFF"/>
              </a:clrFrom>
              <a:clrTo>
                <a:srgbClr val="FFFFFF">
                  <a:alpha val="0"/>
                </a:srgbClr>
              </a:clrTo>
            </a:clrChange>
          </a:blip>
          <a:stretch>
            <a:fillRect/>
          </a:stretch>
        </p:blipFill>
        <p:spPr>
          <a:xfrm>
            <a:off x="7932100" y="3683524"/>
            <a:ext cx="3275674" cy="2442679"/>
          </a:xfrm>
          <a:prstGeom prst="rect">
            <a:avLst/>
          </a:prstGeom>
          <a:solidFill>
            <a:scrgbClr r="0" g="0" b="0">
              <a:alpha val="0"/>
            </a:scrgbClr>
          </a:solidFill>
        </p:spPr>
      </p:pic>
    </p:spTree>
    <p:extLst>
      <p:ext uri="{BB962C8B-B14F-4D97-AF65-F5344CB8AC3E}">
        <p14:creationId xmlns:p14="http://schemas.microsoft.com/office/powerpoint/2010/main" val="365508498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466444"/>
              </a:xfrm>
            </p:spPr>
            <p:txBody>
              <a:bodyPr/>
              <a:lstStyle/>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碳酸氢钠后溶液的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说明反应过程中氢氧根离子被消耗</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碳酸钠溶液和澄清石灰水反应生成碳酸钙沉淀和氢氧化钠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反应的离子方程式为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滴加碳酸钠溶液的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变化曲线与滴加蒸馏水的基本重合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没有明显变化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说明氢氧根离子未参与该反应。</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466444"/>
              </a:xfrm>
              <a:blipFill>
                <a:blip r:embed="rId2"/>
                <a:stretch>
                  <a:fillRect l="-796" r="-849" b="-1975"/>
                </a:stretch>
              </a:blipFill>
            </p:spPr>
            <p:txBody>
              <a:bodyPr/>
              <a:lstStyle/>
              <a:p>
                <a:r>
                  <a:rPr lang="zh-CN" altLang="en-US">
                    <a:noFill/>
                  </a:rPr>
                  <a:t> </a:t>
                </a:r>
              </a:p>
            </p:txBody>
          </p:sp>
        </mc:Fallback>
      </mc:AlternateContent>
      <p:graphicFrame>
        <p:nvGraphicFramePr>
          <p:cNvPr id="4" name="表格 3"/>
          <p:cNvGraphicFramePr>
            <a:graphicFrameLocks noGrp="1"/>
          </p:cNvGraphicFramePr>
          <p:nvPr>
            <p:extLst>
              <p:ext uri="{D42A27DB-BD31-4B8C-83A1-F6EECF244321}">
                <p14:modId xmlns:p14="http://schemas.microsoft.com/office/powerpoint/2010/main" val="616031310"/>
              </p:ext>
            </p:extLst>
          </p:nvPr>
        </p:nvGraphicFramePr>
        <p:xfrm>
          <a:off x="334567" y="3140968"/>
          <a:ext cx="11521280" cy="3228023"/>
        </p:xfrm>
        <a:graphic>
          <a:graphicData uri="http://schemas.openxmlformats.org/drawingml/2006/table">
            <a:tbl>
              <a:tblPr firstRow="1" firstCol="1" bandRow="1"/>
              <a:tblGrid>
                <a:gridCol w="1329821">
                  <a:extLst>
                    <a:ext uri="{9D8B030D-6E8A-4147-A177-3AD203B41FA5}">
                      <a16:colId xmlns:a16="http://schemas.microsoft.com/office/drawing/2014/main" val="3378247932"/>
                    </a:ext>
                  </a:extLst>
                </a:gridCol>
                <a:gridCol w="5591244">
                  <a:extLst>
                    <a:ext uri="{9D8B030D-6E8A-4147-A177-3AD203B41FA5}">
                      <a16:colId xmlns:a16="http://schemas.microsoft.com/office/drawing/2014/main" val="1902984021"/>
                    </a:ext>
                  </a:extLst>
                </a:gridCol>
                <a:gridCol w="4600215">
                  <a:extLst>
                    <a:ext uri="{9D8B030D-6E8A-4147-A177-3AD203B41FA5}">
                      <a16:colId xmlns:a16="http://schemas.microsoft.com/office/drawing/2014/main" val="2783391834"/>
                    </a:ext>
                  </a:extLst>
                </a:gridCol>
              </a:tblGrid>
              <a:tr h="437531">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编号</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实验操作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实验数据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84966354"/>
                  </a:ext>
                </a:extLst>
              </a:tr>
              <a:tr h="2679383">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测量下述实验过程的</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变化</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22926981"/>
                  </a:ext>
                </a:extLst>
              </a:tr>
            </a:tbl>
          </a:graphicData>
        </a:graphic>
      </p:graphicFrame>
      <p:pic>
        <p:nvPicPr>
          <p:cNvPr id="5" name="hs509.jpg"/>
          <p:cNvPicPr/>
          <p:nvPr/>
        </p:nvPicPr>
        <p:blipFill>
          <a:blip r:embed="rId3">
            <a:clrChange>
              <a:clrFrom>
                <a:srgbClr val="FFFFFF"/>
              </a:clrFrom>
              <a:clrTo>
                <a:srgbClr val="FFFFFF">
                  <a:alpha val="0"/>
                </a:srgbClr>
              </a:clrTo>
            </a:clrChange>
          </a:blip>
          <a:stretch>
            <a:fillRect/>
          </a:stretch>
        </p:blipFill>
        <p:spPr>
          <a:xfrm>
            <a:off x="3768702" y="4186541"/>
            <a:ext cx="1462408" cy="2071341"/>
          </a:xfrm>
          <a:prstGeom prst="rect">
            <a:avLst/>
          </a:prstGeom>
          <a:solidFill>
            <a:scrgbClr r="0" g="0" b="0">
              <a:alpha val="0"/>
            </a:scrgbClr>
          </a:solidFill>
        </p:spPr>
      </p:pic>
      <p:pic>
        <p:nvPicPr>
          <p:cNvPr id="6" name="hs510.jpg"/>
          <p:cNvPicPr/>
          <p:nvPr/>
        </p:nvPicPr>
        <p:blipFill>
          <a:blip r:embed="rId4">
            <a:clrChange>
              <a:clrFrom>
                <a:srgbClr val="FFFFFF"/>
              </a:clrFrom>
              <a:clrTo>
                <a:srgbClr val="FFFFFF">
                  <a:alpha val="0"/>
                </a:srgbClr>
              </a:clrTo>
            </a:clrChange>
          </a:blip>
          <a:stretch>
            <a:fillRect/>
          </a:stretch>
        </p:blipFill>
        <p:spPr>
          <a:xfrm>
            <a:off x="7932100" y="3743195"/>
            <a:ext cx="3275674" cy="2442679"/>
          </a:xfrm>
          <a:prstGeom prst="rect">
            <a:avLst/>
          </a:prstGeom>
          <a:solidFill>
            <a:scrgbClr r="0" g="0" b="0">
              <a:alpha val="0"/>
            </a:scrgbClr>
          </a:solidFill>
        </p:spPr>
      </p:pic>
    </p:spTree>
    <p:extLst>
      <p:ext uri="{BB962C8B-B14F-4D97-AF65-F5344CB8AC3E}">
        <p14:creationId xmlns:p14="http://schemas.microsoft.com/office/powerpoint/2010/main" val="230511675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中，滴加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变化与滴加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溶液的有明显差异，原因是滴加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溶液的烧杯中，参与反应的离子有</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728237754"/>
              </p:ext>
            </p:extLst>
          </p:nvPr>
        </p:nvGraphicFramePr>
        <p:xfrm>
          <a:off x="334567" y="1890669"/>
          <a:ext cx="11521280" cy="4094868"/>
        </p:xfrm>
        <a:graphic>
          <a:graphicData uri="http://schemas.openxmlformats.org/drawingml/2006/table">
            <a:tbl>
              <a:tblPr firstRow="1" firstCol="1" bandRow="1"/>
              <a:tblGrid>
                <a:gridCol w="1329821">
                  <a:extLst>
                    <a:ext uri="{9D8B030D-6E8A-4147-A177-3AD203B41FA5}">
                      <a16:colId xmlns:a16="http://schemas.microsoft.com/office/drawing/2014/main" val="3378247932"/>
                    </a:ext>
                  </a:extLst>
                </a:gridCol>
                <a:gridCol w="5591244">
                  <a:extLst>
                    <a:ext uri="{9D8B030D-6E8A-4147-A177-3AD203B41FA5}">
                      <a16:colId xmlns:a16="http://schemas.microsoft.com/office/drawing/2014/main" val="1902984021"/>
                    </a:ext>
                  </a:extLst>
                </a:gridCol>
                <a:gridCol w="4600215">
                  <a:extLst>
                    <a:ext uri="{9D8B030D-6E8A-4147-A177-3AD203B41FA5}">
                      <a16:colId xmlns:a16="http://schemas.microsoft.com/office/drawing/2014/main" val="2783391834"/>
                    </a:ext>
                  </a:extLst>
                </a:gridCol>
              </a:tblGrid>
              <a:tr h="487881">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编号</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实验操作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实验数据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84966354"/>
                  </a:ext>
                </a:extLst>
              </a:tr>
              <a:tr h="3546228">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测量下述实验过程的</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变化</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22926981"/>
                  </a:ext>
                </a:extLst>
              </a:tr>
            </a:tbl>
          </a:graphicData>
        </a:graphic>
      </p:graphicFrame>
      <p:pic>
        <p:nvPicPr>
          <p:cNvPr id="4" name="hs509.jpg"/>
          <p:cNvPicPr/>
          <p:nvPr/>
        </p:nvPicPr>
        <p:blipFill>
          <a:blip r:embed="rId2">
            <a:clrChange>
              <a:clrFrom>
                <a:srgbClr val="FFFFFF"/>
              </a:clrFrom>
              <a:clrTo>
                <a:srgbClr val="FFFFFF">
                  <a:alpha val="0"/>
                </a:srgbClr>
              </a:clrTo>
            </a:clrChange>
          </a:blip>
          <a:stretch>
            <a:fillRect/>
          </a:stretch>
        </p:blipFill>
        <p:spPr>
          <a:xfrm>
            <a:off x="3519416" y="2996952"/>
            <a:ext cx="1999726" cy="2832394"/>
          </a:xfrm>
          <a:prstGeom prst="rect">
            <a:avLst/>
          </a:prstGeom>
          <a:solidFill>
            <a:scrgbClr r="0" g="0" b="0">
              <a:alpha val="0"/>
            </a:scrgbClr>
          </a:solidFill>
        </p:spPr>
      </p:pic>
      <p:pic>
        <p:nvPicPr>
          <p:cNvPr id="5" name="hs510.jpg"/>
          <p:cNvPicPr/>
          <p:nvPr/>
        </p:nvPicPr>
        <p:blipFill>
          <a:blip r:embed="rId3">
            <a:clrChange>
              <a:clrFrom>
                <a:srgbClr val="FFFFFF"/>
              </a:clrFrom>
              <a:clrTo>
                <a:srgbClr val="FFFFFF">
                  <a:alpha val="0"/>
                </a:srgbClr>
              </a:clrTo>
            </a:clrChange>
          </a:blip>
          <a:stretch>
            <a:fillRect/>
          </a:stretch>
        </p:blipFill>
        <p:spPr>
          <a:xfrm>
            <a:off x="7932100" y="2924944"/>
            <a:ext cx="3275674" cy="2442679"/>
          </a:xfrm>
          <a:prstGeom prst="rect">
            <a:avLst/>
          </a:prstGeom>
          <a:solidFill>
            <a:scrgbClr r="0" g="0" b="0">
              <a:alpha val="0"/>
            </a:scrgbClr>
          </a:solidFill>
        </p:spPr>
      </p:pic>
      <mc:AlternateContent xmlns:mc="http://schemas.openxmlformats.org/markup-compatibility/2006" xmlns:a14="http://schemas.microsoft.com/office/drawing/2010/main">
        <mc:Choice Requires="a14">
          <p:sp>
            <p:nvSpPr>
              <p:cNvPr id="6" name="内容占位符 1"/>
              <p:cNvSpPr txBox="1">
                <a:spLocks/>
              </p:cNvSpPr>
              <p:nvPr/>
            </p:nvSpPr>
            <p:spPr bwMode="auto">
              <a:xfrm>
                <a:off x="360854" y="5949280"/>
                <a:ext cx="11485848" cy="578492"/>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1"/>
              <p:cNvSpPr txBox="1">
                <a:spLocks noRot="1" noChangeAspect="1" noMove="1" noResize="1" noEditPoints="1" noAdjustHandles="1" noChangeArrowheads="1" noChangeShapeType="1" noTextEdit="1"/>
              </p:cNvSpPr>
              <p:nvPr/>
            </p:nvSpPr>
            <p:spPr bwMode="auto">
              <a:xfrm>
                <a:off x="360854" y="5949280"/>
                <a:ext cx="11485848" cy="578492"/>
              </a:xfrm>
              <a:prstGeom prst="rect">
                <a:avLst/>
              </a:prstGeom>
              <a:blipFill>
                <a:blip r:embed="rId4"/>
                <a:stretch>
                  <a:fillRect b="-2421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24答案.EPS" descr="id:2147489726;FounderCES"/>
          <p:cNvPicPr/>
          <p:nvPr/>
        </p:nvPicPr>
        <p:blipFill>
          <a:blip r:embed="rId5"/>
          <a:stretch>
            <a:fillRect/>
          </a:stretch>
        </p:blipFill>
        <p:spPr>
          <a:xfrm>
            <a:off x="360854" y="6146035"/>
            <a:ext cx="807720" cy="287655"/>
          </a:xfrm>
          <a:prstGeom prst="rect">
            <a:avLst/>
          </a:prstGeom>
        </p:spPr>
      </p:pic>
    </p:spTree>
    <p:extLst>
      <p:ext uri="{BB962C8B-B14F-4D97-AF65-F5344CB8AC3E}">
        <p14:creationId xmlns:p14="http://schemas.microsoft.com/office/powerpoint/2010/main" val="1495927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碳酸钠溶于水后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溶液温度升高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说明碳酸钠溶解的过程为放热过程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碳酸氢钠溶于水后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溶液温度降低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说明碳酸氢钠溶解的过程为吸热过程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用澄清石灰水中加入蒸馏水作对照实验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加入碳酸钠溶液后溶液的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说明氢氧根离子没有参与反应</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89719;FounderCES"/>
          <p:cNvPicPr/>
          <p:nvPr/>
        </p:nvPicPr>
        <p:blipFill>
          <a:blip r:embed="rId2"/>
          <a:stretch>
            <a:fillRect/>
          </a:stretch>
        </p:blipFill>
        <p:spPr>
          <a:xfrm>
            <a:off x="360854" y="942875"/>
            <a:ext cx="807720" cy="287655"/>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3267502900"/>
              </p:ext>
            </p:extLst>
          </p:nvPr>
        </p:nvGraphicFramePr>
        <p:xfrm>
          <a:off x="334567" y="3140968"/>
          <a:ext cx="11521280" cy="3228023"/>
        </p:xfrm>
        <a:graphic>
          <a:graphicData uri="http://schemas.openxmlformats.org/drawingml/2006/table">
            <a:tbl>
              <a:tblPr firstRow="1" firstCol="1" bandRow="1"/>
              <a:tblGrid>
                <a:gridCol w="1329821">
                  <a:extLst>
                    <a:ext uri="{9D8B030D-6E8A-4147-A177-3AD203B41FA5}">
                      <a16:colId xmlns:a16="http://schemas.microsoft.com/office/drawing/2014/main" val="3378247932"/>
                    </a:ext>
                  </a:extLst>
                </a:gridCol>
                <a:gridCol w="5591244">
                  <a:extLst>
                    <a:ext uri="{9D8B030D-6E8A-4147-A177-3AD203B41FA5}">
                      <a16:colId xmlns:a16="http://schemas.microsoft.com/office/drawing/2014/main" val="1902984021"/>
                    </a:ext>
                  </a:extLst>
                </a:gridCol>
                <a:gridCol w="4600215">
                  <a:extLst>
                    <a:ext uri="{9D8B030D-6E8A-4147-A177-3AD203B41FA5}">
                      <a16:colId xmlns:a16="http://schemas.microsoft.com/office/drawing/2014/main" val="2783391834"/>
                    </a:ext>
                  </a:extLst>
                </a:gridCol>
              </a:tblGrid>
              <a:tr h="437531">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编号</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实验操作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实验数据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84966354"/>
                  </a:ext>
                </a:extLst>
              </a:tr>
              <a:tr h="2679383">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测量下述实验过程的</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变化</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22926981"/>
                  </a:ext>
                </a:extLst>
              </a:tr>
            </a:tbl>
          </a:graphicData>
        </a:graphic>
      </p:graphicFrame>
      <p:pic>
        <p:nvPicPr>
          <p:cNvPr id="5" name="hs509.jpg"/>
          <p:cNvPicPr/>
          <p:nvPr/>
        </p:nvPicPr>
        <p:blipFill>
          <a:blip r:embed="rId3">
            <a:clrChange>
              <a:clrFrom>
                <a:srgbClr val="FFFFFF"/>
              </a:clrFrom>
              <a:clrTo>
                <a:srgbClr val="FFFFFF">
                  <a:alpha val="0"/>
                </a:srgbClr>
              </a:clrTo>
            </a:clrChange>
          </a:blip>
          <a:stretch>
            <a:fillRect/>
          </a:stretch>
        </p:blipFill>
        <p:spPr>
          <a:xfrm>
            <a:off x="3768702" y="4186541"/>
            <a:ext cx="1462408" cy="2071341"/>
          </a:xfrm>
          <a:prstGeom prst="rect">
            <a:avLst/>
          </a:prstGeom>
          <a:solidFill>
            <a:scrgbClr r="0" g="0" b="0">
              <a:alpha val="0"/>
            </a:scrgbClr>
          </a:solidFill>
        </p:spPr>
      </p:pic>
      <p:pic>
        <p:nvPicPr>
          <p:cNvPr id="6" name="hs510.jpg"/>
          <p:cNvPicPr/>
          <p:nvPr/>
        </p:nvPicPr>
        <p:blipFill>
          <a:blip r:embed="rId4">
            <a:clrChange>
              <a:clrFrom>
                <a:srgbClr val="FFFFFF"/>
              </a:clrFrom>
              <a:clrTo>
                <a:srgbClr val="FFFFFF">
                  <a:alpha val="0"/>
                </a:srgbClr>
              </a:clrTo>
            </a:clrChange>
          </a:blip>
          <a:stretch>
            <a:fillRect/>
          </a:stretch>
        </p:blipFill>
        <p:spPr>
          <a:xfrm>
            <a:off x="7932100" y="3743195"/>
            <a:ext cx="3275674" cy="2442679"/>
          </a:xfrm>
          <a:prstGeom prst="rect">
            <a:avLst/>
          </a:prstGeom>
          <a:solidFill>
            <a:scrgbClr r="0" g="0" b="0">
              <a:alpha val="0"/>
            </a:scrgbClr>
          </a:solidFill>
        </p:spPr>
      </p:pic>
    </p:spTree>
    <p:extLst>
      <p:ext uri="{BB962C8B-B14F-4D97-AF65-F5344CB8AC3E}">
        <p14:creationId xmlns:p14="http://schemas.microsoft.com/office/powerpoint/2010/main" val="79467263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碳酸氢钠后溶液的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说明反应过程中氢氧根离子被消耗</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滴加碳酸氢钠溶液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发生变化时的反应为碳酸氢钠溶液与氢氧化钙反应生成碳酸钙沉淀、碳酸钠和水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则滴加碳酸氢钠溶液的烧杯中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参与反应的离子为碳酸氢根离子、氢氧根离子和钙离子。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3267502900"/>
              </p:ext>
            </p:extLst>
          </p:nvPr>
        </p:nvGraphicFramePr>
        <p:xfrm>
          <a:off x="334567" y="3140968"/>
          <a:ext cx="11521280" cy="3228023"/>
        </p:xfrm>
        <a:graphic>
          <a:graphicData uri="http://schemas.openxmlformats.org/drawingml/2006/table">
            <a:tbl>
              <a:tblPr firstRow="1" firstCol="1" bandRow="1"/>
              <a:tblGrid>
                <a:gridCol w="1329821">
                  <a:extLst>
                    <a:ext uri="{9D8B030D-6E8A-4147-A177-3AD203B41FA5}">
                      <a16:colId xmlns:a16="http://schemas.microsoft.com/office/drawing/2014/main" val="3378247932"/>
                    </a:ext>
                  </a:extLst>
                </a:gridCol>
                <a:gridCol w="5591244">
                  <a:extLst>
                    <a:ext uri="{9D8B030D-6E8A-4147-A177-3AD203B41FA5}">
                      <a16:colId xmlns:a16="http://schemas.microsoft.com/office/drawing/2014/main" val="1902984021"/>
                    </a:ext>
                  </a:extLst>
                </a:gridCol>
                <a:gridCol w="4600215">
                  <a:extLst>
                    <a:ext uri="{9D8B030D-6E8A-4147-A177-3AD203B41FA5}">
                      <a16:colId xmlns:a16="http://schemas.microsoft.com/office/drawing/2014/main" val="2783391834"/>
                    </a:ext>
                  </a:extLst>
                </a:gridCol>
              </a:tblGrid>
              <a:tr h="437531">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编号</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实验操作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实验数据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84966354"/>
                  </a:ext>
                </a:extLst>
              </a:tr>
              <a:tr h="2679383">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测量下述实验过程的</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变化</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22926981"/>
                  </a:ext>
                </a:extLst>
              </a:tr>
            </a:tbl>
          </a:graphicData>
        </a:graphic>
      </p:graphicFrame>
      <p:pic>
        <p:nvPicPr>
          <p:cNvPr id="5" name="hs509.jpg"/>
          <p:cNvPicPr/>
          <p:nvPr/>
        </p:nvPicPr>
        <p:blipFill>
          <a:blip r:embed="rId2">
            <a:clrChange>
              <a:clrFrom>
                <a:srgbClr val="FFFFFF"/>
              </a:clrFrom>
              <a:clrTo>
                <a:srgbClr val="FFFFFF">
                  <a:alpha val="0"/>
                </a:srgbClr>
              </a:clrTo>
            </a:clrChange>
          </a:blip>
          <a:stretch>
            <a:fillRect/>
          </a:stretch>
        </p:blipFill>
        <p:spPr>
          <a:xfrm>
            <a:off x="3768702" y="4186541"/>
            <a:ext cx="1462408" cy="2071341"/>
          </a:xfrm>
          <a:prstGeom prst="rect">
            <a:avLst/>
          </a:prstGeom>
          <a:solidFill>
            <a:scrgbClr r="0" g="0" b="0">
              <a:alpha val="0"/>
            </a:scrgbClr>
          </a:solidFill>
        </p:spPr>
      </p:pic>
      <p:pic>
        <p:nvPicPr>
          <p:cNvPr id="6" name="hs510.jpg"/>
          <p:cNvPicPr/>
          <p:nvPr/>
        </p:nvPicPr>
        <p:blipFill>
          <a:blip r:embed="rId3">
            <a:clrChange>
              <a:clrFrom>
                <a:srgbClr val="FFFFFF"/>
              </a:clrFrom>
              <a:clrTo>
                <a:srgbClr val="FFFFFF">
                  <a:alpha val="0"/>
                </a:srgbClr>
              </a:clrTo>
            </a:clrChange>
          </a:blip>
          <a:stretch>
            <a:fillRect/>
          </a:stretch>
        </p:blipFill>
        <p:spPr>
          <a:xfrm>
            <a:off x="7932100" y="3743195"/>
            <a:ext cx="3275674" cy="2442679"/>
          </a:xfrm>
          <a:prstGeom prst="rect">
            <a:avLst/>
          </a:prstGeom>
          <a:solidFill>
            <a:scrgbClr r="0" g="0" b="0">
              <a:alpha val="0"/>
            </a:scrgbClr>
          </a:solidFill>
        </p:spPr>
      </p:pic>
    </p:spTree>
    <p:extLst>
      <p:ext uri="{BB962C8B-B14F-4D97-AF65-F5344CB8AC3E}">
        <p14:creationId xmlns:p14="http://schemas.microsoft.com/office/powerpoint/2010/main" val="285542377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固体样品中含有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杂质，某小组拟通过下列装置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气密性良好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测定</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的质量来计算样品中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的含量，装置的连接顺序为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每个装置仅使用一次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。经分析，上述方案存在缺陷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假定固体充分反应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，会导致测定结果偏小，原因可能为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；利用改进后的装置进行实验，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样品加热至恒重后，称量所得固体质量为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，则样品中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的质量分数为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用含</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的代数式表示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hs511.jpg" descr="id:2147491579;FounderCES"/>
          <p:cNvPicPr/>
          <p:nvPr/>
        </p:nvPicPr>
        <p:blipFill>
          <a:blip r:embed="rId2">
            <a:clrChange>
              <a:clrFrom>
                <a:srgbClr val="FFFFFF"/>
              </a:clrFrom>
              <a:clrTo>
                <a:srgbClr val="FFFFFF">
                  <a:alpha val="0"/>
                </a:srgbClr>
              </a:clrTo>
            </a:clrChange>
          </a:blip>
          <a:stretch>
            <a:fillRect/>
          </a:stretch>
        </p:blipFill>
        <p:spPr>
          <a:xfrm>
            <a:off x="622598" y="4149080"/>
            <a:ext cx="2592288" cy="1801079"/>
          </a:xfrm>
          <a:prstGeom prst="rect">
            <a:avLst/>
          </a:prstGeom>
          <a:solidFill>
            <a:scrgbClr r="0" g="0" b="0">
              <a:alpha val="0"/>
            </a:scrgbClr>
          </a:solidFill>
        </p:spPr>
      </p:pic>
      <p:pic>
        <p:nvPicPr>
          <p:cNvPr id="4" name="hs512.jpg" descr="id:2147491586;FounderCES"/>
          <p:cNvPicPr/>
          <p:nvPr/>
        </p:nvPicPr>
        <p:blipFill>
          <a:blip r:embed="rId3">
            <a:clrChange>
              <a:clrFrom>
                <a:srgbClr val="FFFFFF"/>
              </a:clrFrom>
              <a:clrTo>
                <a:srgbClr val="FFFFFF">
                  <a:alpha val="0"/>
                </a:srgbClr>
              </a:clrTo>
            </a:clrChange>
          </a:blip>
          <a:stretch>
            <a:fillRect/>
          </a:stretch>
        </p:blipFill>
        <p:spPr>
          <a:xfrm>
            <a:off x="3605376" y="4581128"/>
            <a:ext cx="1481718" cy="876084"/>
          </a:xfrm>
          <a:prstGeom prst="rect">
            <a:avLst/>
          </a:prstGeom>
          <a:solidFill>
            <a:scrgbClr r="0" g="0" b="0">
              <a:alpha val="0"/>
            </a:scrgbClr>
          </a:solidFill>
        </p:spPr>
      </p:pic>
      <p:pic>
        <p:nvPicPr>
          <p:cNvPr id="5" name="hs513.jpg" descr="id:2147491593;FounderCES"/>
          <p:cNvPicPr/>
          <p:nvPr/>
        </p:nvPicPr>
        <p:blipFill>
          <a:blip r:embed="rId4">
            <a:clrChange>
              <a:clrFrom>
                <a:srgbClr val="FFFFFF"/>
              </a:clrFrom>
              <a:clrTo>
                <a:srgbClr val="FFFFFF">
                  <a:alpha val="0"/>
                </a:srgbClr>
              </a:clrTo>
            </a:clrChange>
          </a:blip>
          <a:stretch>
            <a:fillRect/>
          </a:stretch>
        </p:blipFill>
        <p:spPr>
          <a:xfrm>
            <a:off x="5497564" y="4221088"/>
            <a:ext cx="2613866" cy="1442877"/>
          </a:xfrm>
          <a:prstGeom prst="rect">
            <a:avLst/>
          </a:prstGeom>
          <a:solidFill>
            <a:scrgbClr r="0" g="0" b="0">
              <a:alpha val="0"/>
            </a:scrgbClr>
          </a:solidFill>
        </p:spPr>
      </p:pic>
      <p:pic>
        <p:nvPicPr>
          <p:cNvPr id="6" name="hs514.jpg" descr="id:2147491600;FounderCES"/>
          <p:cNvPicPr/>
          <p:nvPr/>
        </p:nvPicPr>
        <p:blipFill>
          <a:blip r:embed="rId5">
            <a:clrChange>
              <a:clrFrom>
                <a:srgbClr val="FFFFFF"/>
              </a:clrFrom>
              <a:clrTo>
                <a:srgbClr val="FFFFFF">
                  <a:alpha val="0"/>
                </a:srgbClr>
              </a:clrTo>
            </a:clrChange>
          </a:blip>
          <a:stretch>
            <a:fillRect/>
          </a:stretch>
        </p:blipFill>
        <p:spPr>
          <a:xfrm>
            <a:off x="9009092" y="4149080"/>
            <a:ext cx="1694626" cy="1393967"/>
          </a:xfrm>
          <a:prstGeom prst="rect">
            <a:avLst/>
          </a:prstGeom>
          <a:solidFill>
            <a:scrgbClr r="0" g="0" b="0">
              <a:alpha val="0"/>
            </a:scrgbClr>
          </a:solidFill>
        </p:spPr>
      </p:pic>
      <p:sp>
        <p:nvSpPr>
          <p:cNvPr id="8" name="内容占位符 1"/>
          <p:cNvSpPr txBox="1">
            <a:spLocks/>
          </p:cNvSpPr>
          <p:nvPr/>
        </p:nvSpPr>
        <p:spPr bwMode="auto">
          <a:xfrm>
            <a:off x="360854" y="6021288"/>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B                              C                                    D</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026148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81768"/>
          </a:xfrm>
        </p:spPr>
        <p:txBody>
          <a:bodyPr/>
          <a:lstStyle/>
          <a:p>
            <a:pPr hangingPunct="0">
              <a:lnSpc>
                <a:spcPct val="130000"/>
              </a:lnSpc>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卤素</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单质的溶解性及溶液颜色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卤素单质中，氟是最活泼的非金属，可以和很多物质反应，因此氟和水及很多有机溶剂相遇都会发生剧烈的反应；氯、溴、碘的单质在水中的溶解度都不大，易溶于汽油、四氯化碳、苯等有机溶剂而形成有特殊颜色的溶液，而且浓度不同颜色有变化。由于苯、汽油密度比水小，对应的卤素单质的溶液密度比水小，四氯化碳密度比水大，其对应的卤素单质的溶液密度比水大。因此当用苯、汽油从溴水、碘水中萃取溴、碘时，有色溶液在上层；当用四氯化碳从溴水、碘水中萃取溴、碘时，有色溶液在下层。对应溶液及其颜色总结如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点4.EPS" descr="id:2147491367;FounderCES"/>
          <p:cNvPicPr/>
          <p:nvPr/>
        </p:nvPicPr>
        <p:blipFill>
          <a:blip r:embed="rId2">
            <a:clrChange>
              <a:clrFrom>
                <a:srgbClr val="FFFFFF"/>
              </a:clrFrom>
              <a:clrTo>
                <a:srgbClr val="FFFFFF">
                  <a:alpha val="0"/>
                </a:srgbClr>
              </a:clrTo>
            </a:clrChange>
          </a:blip>
          <a:stretch>
            <a:fillRect/>
          </a:stretch>
        </p:blipFill>
        <p:spPr>
          <a:xfrm>
            <a:off x="345175" y="871108"/>
            <a:ext cx="1354455" cy="359410"/>
          </a:xfrm>
          <a:prstGeom prst="rect">
            <a:avLst/>
          </a:prstGeom>
          <a:solidFill>
            <a:scrgbClr r="0" g="0" b="0">
              <a:alpha val="0"/>
            </a:scrgbClr>
          </a:solidFill>
        </p:spPr>
      </p:pic>
      <p:graphicFrame>
        <p:nvGraphicFramePr>
          <p:cNvPr id="6" name="表格 5"/>
          <p:cNvGraphicFramePr>
            <a:graphicFrameLocks noGrp="1"/>
          </p:cNvGraphicFramePr>
          <p:nvPr>
            <p:extLst>
              <p:ext uri="{D42A27DB-BD31-4B8C-83A1-F6EECF244321}">
                <p14:modId xmlns:p14="http://schemas.microsoft.com/office/powerpoint/2010/main" val="3162748301"/>
              </p:ext>
            </p:extLst>
          </p:nvPr>
        </p:nvGraphicFramePr>
        <p:xfrm>
          <a:off x="343713" y="4653136"/>
          <a:ext cx="11502989" cy="1645920"/>
        </p:xfrm>
        <a:graphic>
          <a:graphicData uri="http://schemas.openxmlformats.org/drawingml/2006/table">
            <a:tbl>
              <a:tblPr firstRow="1" firstCol="1" bandRow="1"/>
              <a:tblGrid>
                <a:gridCol w="1352752">
                  <a:extLst>
                    <a:ext uri="{9D8B030D-6E8A-4147-A177-3AD203B41FA5}">
                      <a16:colId xmlns:a16="http://schemas.microsoft.com/office/drawing/2014/main" val="2968462484"/>
                    </a:ext>
                  </a:extLst>
                </a:gridCol>
                <a:gridCol w="3384179">
                  <a:extLst>
                    <a:ext uri="{9D8B030D-6E8A-4147-A177-3AD203B41FA5}">
                      <a16:colId xmlns:a16="http://schemas.microsoft.com/office/drawing/2014/main" val="631508691"/>
                    </a:ext>
                  </a:extLst>
                </a:gridCol>
                <a:gridCol w="3384179">
                  <a:extLst>
                    <a:ext uri="{9D8B030D-6E8A-4147-A177-3AD203B41FA5}">
                      <a16:colId xmlns:a16="http://schemas.microsoft.com/office/drawing/2014/main" val="2159282470"/>
                    </a:ext>
                  </a:extLst>
                </a:gridCol>
                <a:gridCol w="3381879">
                  <a:extLst>
                    <a:ext uri="{9D8B030D-6E8A-4147-A177-3AD203B41FA5}">
                      <a16:colId xmlns:a16="http://schemas.microsoft.com/office/drawing/2014/main" val="3299083746"/>
                    </a:ext>
                  </a:extLst>
                </a:gridCol>
              </a:tblGrid>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溶剂</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苯</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或汽油</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四氯化碳</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37466598"/>
                  </a:ext>
                </a:extLst>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溴</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黄色</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棕色</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橙色</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橙红色</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橙色</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橙红色</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9841552"/>
                  </a:ext>
                </a:extLst>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碘</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深黄色</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褐色</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淡紫色</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紫色</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紫色</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深紫色</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247738697"/>
                  </a:ext>
                </a:extLst>
              </a:tr>
            </a:tbl>
          </a:graphicData>
        </a:graphic>
      </p:graphicFrame>
    </p:spTree>
    <p:extLst>
      <p:ext uri="{BB962C8B-B14F-4D97-AF65-F5344CB8AC3E}">
        <p14:creationId xmlns:p14="http://schemas.microsoft.com/office/powerpoint/2010/main" val="163550012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620688"/>
                <a:ext cx="11485848" cy="958532"/>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反应生成的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未完全排入装置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中被吸收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𝟖𝟒𝟎𝟎</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𝟑𝟏</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den>
                    </m:f>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620688"/>
                <a:ext cx="11485848" cy="958532"/>
              </a:xfrm>
              <a:blipFill>
                <a:blip r:embed="rId2"/>
                <a:stretch>
                  <a:fillRect b="-5096"/>
                </a:stretch>
              </a:blipFill>
            </p:spPr>
            <p:txBody>
              <a:bodyPr/>
              <a:lstStyle/>
              <a:p>
                <a:r>
                  <a:rPr lang="zh-CN" altLang="en-US">
                    <a:noFill/>
                  </a:rPr>
                  <a:t> </a:t>
                </a:r>
              </a:p>
            </p:txBody>
          </p:sp>
        </mc:Fallback>
      </mc:AlternateContent>
      <p:pic>
        <p:nvPicPr>
          <p:cNvPr id="5" name="24答案.EPS" descr="id:2147489726;FounderCES"/>
          <p:cNvPicPr/>
          <p:nvPr/>
        </p:nvPicPr>
        <p:blipFill>
          <a:blip r:embed="rId3"/>
          <a:stretch>
            <a:fillRect/>
          </a:stretch>
        </p:blipFill>
        <p:spPr>
          <a:xfrm>
            <a:off x="360854" y="1125775"/>
            <a:ext cx="807720" cy="287655"/>
          </a:xfrm>
          <a:prstGeom prst="rect">
            <a:avLst/>
          </a:prstGeom>
        </p:spPr>
      </p:pic>
      <p:sp>
        <p:nvSpPr>
          <p:cNvPr id="4" name="内容占位符 1"/>
          <p:cNvSpPr txBox="1">
            <a:spLocks/>
          </p:cNvSpPr>
          <p:nvPr/>
        </p:nvSpPr>
        <p:spPr bwMode="auto">
          <a:xfrm>
            <a:off x="360854" y="3864365"/>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g</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碳酸钠溶于水后</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溶液温度升高</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说明碳酸钠溶解的过程为放热过程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g</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碳酸氢钠溶于水后</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溶液温度降低</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说明碳酸氢钠溶解的过程为吸热过程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用澄清石灰水中加入蒸馏水作对照实验</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加入碳酸钠溶液后溶液的</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说明氢氧根离子没有参与反应</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加入碳酸氢钠后溶液的</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说明反应过程中氢氧根离子被消耗。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解析.EPS" descr="id:2147489719;FounderCES"/>
          <p:cNvPicPr/>
          <p:nvPr/>
        </p:nvPicPr>
        <p:blipFill>
          <a:blip r:embed="rId4"/>
          <a:stretch>
            <a:fillRect/>
          </a:stretch>
        </p:blipFill>
        <p:spPr>
          <a:xfrm>
            <a:off x="360854" y="4061120"/>
            <a:ext cx="807720" cy="287655"/>
          </a:xfrm>
          <a:prstGeom prst="rect">
            <a:avLst/>
          </a:prstGeom>
        </p:spPr>
      </p:pic>
      <p:pic>
        <p:nvPicPr>
          <p:cNvPr id="7" name="hs511.jpg" descr="id:2147491579;FounderCES"/>
          <p:cNvPicPr/>
          <p:nvPr/>
        </p:nvPicPr>
        <p:blipFill>
          <a:blip r:embed="rId5">
            <a:clrChange>
              <a:clrFrom>
                <a:srgbClr val="FFFFFF"/>
              </a:clrFrom>
              <a:clrTo>
                <a:srgbClr val="FFFFFF">
                  <a:alpha val="0"/>
                </a:srgbClr>
              </a:clrTo>
            </a:clrChange>
          </a:blip>
          <a:stretch>
            <a:fillRect/>
          </a:stretch>
        </p:blipFill>
        <p:spPr>
          <a:xfrm>
            <a:off x="622598" y="1484784"/>
            <a:ext cx="2592288" cy="1801079"/>
          </a:xfrm>
          <a:prstGeom prst="rect">
            <a:avLst/>
          </a:prstGeom>
          <a:solidFill>
            <a:scrgbClr r="0" g="0" b="0">
              <a:alpha val="0"/>
            </a:scrgbClr>
          </a:solidFill>
        </p:spPr>
      </p:pic>
      <p:pic>
        <p:nvPicPr>
          <p:cNvPr id="8" name="hs512.jpg" descr="id:2147491586;FounderCES"/>
          <p:cNvPicPr/>
          <p:nvPr/>
        </p:nvPicPr>
        <p:blipFill>
          <a:blip r:embed="rId6">
            <a:clrChange>
              <a:clrFrom>
                <a:srgbClr val="FFFFFF"/>
              </a:clrFrom>
              <a:clrTo>
                <a:srgbClr val="FFFFFF">
                  <a:alpha val="0"/>
                </a:srgbClr>
              </a:clrTo>
            </a:clrChange>
          </a:blip>
          <a:stretch>
            <a:fillRect/>
          </a:stretch>
        </p:blipFill>
        <p:spPr>
          <a:xfrm>
            <a:off x="3605376" y="2408900"/>
            <a:ext cx="1481718" cy="876084"/>
          </a:xfrm>
          <a:prstGeom prst="rect">
            <a:avLst/>
          </a:prstGeom>
          <a:solidFill>
            <a:scrgbClr r="0" g="0" b="0">
              <a:alpha val="0"/>
            </a:scrgbClr>
          </a:solidFill>
        </p:spPr>
      </p:pic>
      <p:pic>
        <p:nvPicPr>
          <p:cNvPr id="9" name="hs513.jpg" descr="id:2147491593;FounderCES"/>
          <p:cNvPicPr/>
          <p:nvPr/>
        </p:nvPicPr>
        <p:blipFill>
          <a:blip r:embed="rId7">
            <a:clrChange>
              <a:clrFrom>
                <a:srgbClr val="FFFFFF"/>
              </a:clrFrom>
              <a:clrTo>
                <a:srgbClr val="FFFFFF">
                  <a:alpha val="0"/>
                </a:srgbClr>
              </a:clrTo>
            </a:clrChange>
          </a:blip>
          <a:stretch>
            <a:fillRect/>
          </a:stretch>
        </p:blipFill>
        <p:spPr>
          <a:xfrm>
            <a:off x="5497564" y="1842107"/>
            <a:ext cx="2613866" cy="1442877"/>
          </a:xfrm>
          <a:prstGeom prst="rect">
            <a:avLst/>
          </a:prstGeom>
          <a:solidFill>
            <a:scrgbClr r="0" g="0" b="0">
              <a:alpha val="0"/>
            </a:scrgbClr>
          </a:solidFill>
        </p:spPr>
      </p:pic>
      <p:pic>
        <p:nvPicPr>
          <p:cNvPr id="10" name="hs514.jpg" descr="id:2147491600;FounderCES"/>
          <p:cNvPicPr/>
          <p:nvPr/>
        </p:nvPicPr>
        <p:blipFill>
          <a:blip r:embed="rId8">
            <a:clrChange>
              <a:clrFrom>
                <a:srgbClr val="FFFFFF"/>
              </a:clrFrom>
              <a:clrTo>
                <a:srgbClr val="FFFFFF">
                  <a:alpha val="0"/>
                </a:srgbClr>
              </a:clrTo>
            </a:clrChange>
          </a:blip>
          <a:stretch>
            <a:fillRect/>
          </a:stretch>
        </p:blipFill>
        <p:spPr>
          <a:xfrm>
            <a:off x="9009092" y="1770099"/>
            <a:ext cx="1694626" cy="1393967"/>
          </a:xfrm>
          <a:prstGeom prst="rect">
            <a:avLst/>
          </a:prstGeom>
          <a:solidFill>
            <a:scrgbClr r="0" g="0" b="0">
              <a:alpha val="0"/>
            </a:scrgbClr>
          </a:solidFill>
        </p:spPr>
      </p:pic>
      <p:sp>
        <p:nvSpPr>
          <p:cNvPr id="11" name="内容占位符 1"/>
          <p:cNvSpPr txBox="1">
            <a:spLocks/>
          </p:cNvSpPr>
          <p:nvPr/>
        </p:nvSpPr>
        <p:spPr bwMode="auto">
          <a:xfrm>
            <a:off x="360854" y="3425097"/>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B                              C                                    D</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07312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238241"/>
          </a:xfrm>
        </p:spPr>
        <p:txBody>
          <a:bodyPr/>
          <a:lstStyle/>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装置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为碳酸氢钠受热分解的装置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装置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中盛有的浓硫酸用于吸收、测量反应生成水蒸气的量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装置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中盛有的碱石灰用于吸收、测定二氧化碳的量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装置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中盛有的碱石灰用于吸收空气中的水蒸气、二氧化碳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防止其进入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中导致实验出现误差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则装置的连接顺序为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hs511.jpg" descr="id:2147491579;FounderCES"/>
          <p:cNvPicPr/>
          <p:nvPr/>
        </p:nvPicPr>
        <p:blipFill>
          <a:blip r:embed="rId2">
            <a:clrChange>
              <a:clrFrom>
                <a:srgbClr val="FFFFFF"/>
              </a:clrFrom>
              <a:clrTo>
                <a:srgbClr val="FFFFFF">
                  <a:alpha val="0"/>
                </a:srgbClr>
              </a:clrTo>
            </a:clrChange>
          </a:blip>
          <a:stretch>
            <a:fillRect/>
          </a:stretch>
        </p:blipFill>
        <p:spPr>
          <a:xfrm>
            <a:off x="622598" y="3140968"/>
            <a:ext cx="2592288" cy="1801079"/>
          </a:xfrm>
          <a:prstGeom prst="rect">
            <a:avLst/>
          </a:prstGeom>
          <a:solidFill>
            <a:scrgbClr r="0" g="0" b="0">
              <a:alpha val="0"/>
            </a:scrgbClr>
          </a:solidFill>
        </p:spPr>
      </p:pic>
      <p:pic>
        <p:nvPicPr>
          <p:cNvPr id="6" name="hs512.jpg" descr="id:2147491586;FounderCES"/>
          <p:cNvPicPr/>
          <p:nvPr/>
        </p:nvPicPr>
        <p:blipFill>
          <a:blip r:embed="rId3">
            <a:clrChange>
              <a:clrFrom>
                <a:srgbClr val="FFFFFF"/>
              </a:clrFrom>
              <a:clrTo>
                <a:srgbClr val="FFFFFF">
                  <a:alpha val="0"/>
                </a:srgbClr>
              </a:clrTo>
            </a:clrChange>
          </a:blip>
          <a:stretch>
            <a:fillRect/>
          </a:stretch>
        </p:blipFill>
        <p:spPr>
          <a:xfrm>
            <a:off x="3605376" y="3573016"/>
            <a:ext cx="1481718" cy="876084"/>
          </a:xfrm>
          <a:prstGeom prst="rect">
            <a:avLst/>
          </a:prstGeom>
          <a:solidFill>
            <a:scrgbClr r="0" g="0" b="0">
              <a:alpha val="0"/>
            </a:scrgbClr>
          </a:solidFill>
        </p:spPr>
      </p:pic>
      <p:pic>
        <p:nvPicPr>
          <p:cNvPr id="7" name="hs513.jpg" descr="id:2147491593;FounderCES"/>
          <p:cNvPicPr/>
          <p:nvPr/>
        </p:nvPicPr>
        <p:blipFill>
          <a:blip r:embed="rId4">
            <a:clrChange>
              <a:clrFrom>
                <a:srgbClr val="FFFFFF"/>
              </a:clrFrom>
              <a:clrTo>
                <a:srgbClr val="FFFFFF">
                  <a:alpha val="0"/>
                </a:srgbClr>
              </a:clrTo>
            </a:clrChange>
          </a:blip>
          <a:stretch>
            <a:fillRect/>
          </a:stretch>
        </p:blipFill>
        <p:spPr>
          <a:xfrm>
            <a:off x="5497564" y="3212976"/>
            <a:ext cx="2613866" cy="1442877"/>
          </a:xfrm>
          <a:prstGeom prst="rect">
            <a:avLst/>
          </a:prstGeom>
          <a:solidFill>
            <a:scrgbClr r="0" g="0" b="0">
              <a:alpha val="0"/>
            </a:scrgbClr>
          </a:solidFill>
        </p:spPr>
      </p:pic>
      <p:pic>
        <p:nvPicPr>
          <p:cNvPr id="8" name="hs514.jpg" descr="id:2147491600;FounderCES"/>
          <p:cNvPicPr/>
          <p:nvPr/>
        </p:nvPicPr>
        <p:blipFill>
          <a:blip r:embed="rId5">
            <a:clrChange>
              <a:clrFrom>
                <a:srgbClr val="FFFFFF"/>
              </a:clrFrom>
              <a:clrTo>
                <a:srgbClr val="FFFFFF">
                  <a:alpha val="0"/>
                </a:srgbClr>
              </a:clrTo>
            </a:clrChange>
          </a:blip>
          <a:stretch>
            <a:fillRect/>
          </a:stretch>
        </p:blipFill>
        <p:spPr>
          <a:xfrm>
            <a:off x="9009092" y="3140968"/>
            <a:ext cx="1694626" cy="1393967"/>
          </a:xfrm>
          <a:prstGeom prst="rect">
            <a:avLst/>
          </a:prstGeom>
          <a:solidFill>
            <a:scrgbClr r="0" g="0" b="0">
              <a:alpha val="0"/>
            </a:scrgbClr>
          </a:solidFill>
        </p:spPr>
      </p:pic>
      <p:sp>
        <p:nvSpPr>
          <p:cNvPr id="9" name="内容占位符 1"/>
          <p:cNvSpPr txBox="1">
            <a:spLocks/>
          </p:cNvSpPr>
          <p:nvPr/>
        </p:nvSpPr>
        <p:spPr bwMode="auto">
          <a:xfrm>
            <a:off x="360854" y="5013176"/>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B                              C                                    D</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4824199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内容占位符 3"/>
              <p:cNvSpPr>
                <a:spLocks noGrp="1"/>
              </p:cNvSpPr>
              <p:nvPr>
                <p:ph idx="1"/>
              </p:nvPr>
            </p:nvSpPr>
            <p:spPr>
              <a:xfrm>
                <a:off x="360854" y="746120"/>
                <a:ext cx="11485848" cy="3359125"/>
              </a:xfrm>
            </p:spPr>
            <p:txBody>
              <a:bodyPr/>
              <a:lstStyle/>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装置的设计缺陷为反应生成的二氧化碳不能完全排入装置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中被碱石灰完全吸收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测定结果会偏低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碳酸氢钠受热分解的化学方程式为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2NaHCO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由化学方程式可知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固体减少的质量为二氧化碳和水蒸气的质量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则碳酸氢钠的物质的量分数为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den>
                        </m:f>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𝟖𝟒</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𝟖𝟒𝟎𝟎</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𝟑𝟏</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3"/>
              <p:cNvSpPr>
                <a:spLocks noGrp="1" noRot="1" noChangeAspect="1" noMove="1" noResize="1" noEditPoints="1" noAdjustHandles="1" noChangeArrowheads="1" noChangeShapeType="1" noTextEdit="1"/>
              </p:cNvSpPr>
              <p:nvPr>
                <p:ph idx="1"/>
              </p:nvPr>
            </p:nvSpPr>
            <p:spPr>
              <a:xfrm>
                <a:off x="360854" y="746120"/>
                <a:ext cx="11485848" cy="3359125"/>
              </a:xfrm>
              <a:blipFill>
                <a:blip r:embed="rId2"/>
                <a:stretch>
                  <a:fillRect l="-796" r="-849"/>
                </a:stretch>
              </a:blipFill>
            </p:spPr>
            <p:txBody>
              <a:bodyPr/>
              <a:lstStyle/>
              <a:p>
                <a:r>
                  <a:rPr lang="zh-CN" altLang="en-US">
                    <a:noFill/>
                  </a:rPr>
                  <a:t> </a:t>
                </a:r>
              </a:p>
            </p:txBody>
          </p:sp>
        </mc:Fallback>
      </mc:AlternateContent>
      <p:pic>
        <p:nvPicPr>
          <p:cNvPr id="3" name="hs511.jpg" descr="id:2147491579;FounderCES"/>
          <p:cNvPicPr/>
          <p:nvPr/>
        </p:nvPicPr>
        <p:blipFill>
          <a:blip r:embed="rId3">
            <a:clrChange>
              <a:clrFrom>
                <a:srgbClr val="FFFFFF"/>
              </a:clrFrom>
              <a:clrTo>
                <a:srgbClr val="FFFFFF">
                  <a:alpha val="0"/>
                </a:srgbClr>
              </a:clrTo>
            </a:clrChange>
          </a:blip>
          <a:stretch>
            <a:fillRect/>
          </a:stretch>
        </p:blipFill>
        <p:spPr>
          <a:xfrm>
            <a:off x="622598" y="4005064"/>
            <a:ext cx="2592288" cy="1801079"/>
          </a:xfrm>
          <a:prstGeom prst="rect">
            <a:avLst/>
          </a:prstGeom>
          <a:solidFill>
            <a:scrgbClr r="0" g="0" b="0">
              <a:alpha val="0"/>
            </a:scrgbClr>
          </a:solidFill>
        </p:spPr>
      </p:pic>
      <p:pic>
        <p:nvPicPr>
          <p:cNvPr id="5" name="hs512.jpg" descr="id:2147491586;FounderCES"/>
          <p:cNvPicPr/>
          <p:nvPr/>
        </p:nvPicPr>
        <p:blipFill>
          <a:blip r:embed="rId4">
            <a:clrChange>
              <a:clrFrom>
                <a:srgbClr val="FFFFFF"/>
              </a:clrFrom>
              <a:clrTo>
                <a:srgbClr val="FFFFFF">
                  <a:alpha val="0"/>
                </a:srgbClr>
              </a:clrTo>
            </a:clrChange>
          </a:blip>
          <a:stretch>
            <a:fillRect/>
          </a:stretch>
        </p:blipFill>
        <p:spPr>
          <a:xfrm>
            <a:off x="3605376" y="4437112"/>
            <a:ext cx="1481718" cy="876084"/>
          </a:xfrm>
          <a:prstGeom prst="rect">
            <a:avLst/>
          </a:prstGeom>
          <a:solidFill>
            <a:scrgbClr r="0" g="0" b="0">
              <a:alpha val="0"/>
            </a:scrgbClr>
          </a:solidFill>
        </p:spPr>
      </p:pic>
      <p:pic>
        <p:nvPicPr>
          <p:cNvPr id="6" name="hs513.jpg" descr="id:2147491593;FounderCES"/>
          <p:cNvPicPr/>
          <p:nvPr/>
        </p:nvPicPr>
        <p:blipFill>
          <a:blip r:embed="rId5">
            <a:clrChange>
              <a:clrFrom>
                <a:srgbClr val="FFFFFF"/>
              </a:clrFrom>
              <a:clrTo>
                <a:srgbClr val="FFFFFF">
                  <a:alpha val="0"/>
                </a:srgbClr>
              </a:clrTo>
            </a:clrChange>
          </a:blip>
          <a:stretch>
            <a:fillRect/>
          </a:stretch>
        </p:blipFill>
        <p:spPr>
          <a:xfrm>
            <a:off x="5497564" y="4077072"/>
            <a:ext cx="2613866" cy="1442877"/>
          </a:xfrm>
          <a:prstGeom prst="rect">
            <a:avLst/>
          </a:prstGeom>
          <a:solidFill>
            <a:scrgbClr r="0" g="0" b="0">
              <a:alpha val="0"/>
            </a:scrgbClr>
          </a:solidFill>
        </p:spPr>
      </p:pic>
      <p:pic>
        <p:nvPicPr>
          <p:cNvPr id="7" name="hs514.jpg" descr="id:2147491600;FounderCES"/>
          <p:cNvPicPr/>
          <p:nvPr/>
        </p:nvPicPr>
        <p:blipFill>
          <a:blip r:embed="rId6">
            <a:clrChange>
              <a:clrFrom>
                <a:srgbClr val="FFFFFF"/>
              </a:clrFrom>
              <a:clrTo>
                <a:srgbClr val="FFFFFF">
                  <a:alpha val="0"/>
                </a:srgbClr>
              </a:clrTo>
            </a:clrChange>
          </a:blip>
          <a:stretch>
            <a:fillRect/>
          </a:stretch>
        </p:blipFill>
        <p:spPr>
          <a:xfrm>
            <a:off x="9009092" y="4005064"/>
            <a:ext cx="1694626" cy="1393967"/>
          </a:xfrm>
          <a:prstGeom prst="rect">
            <a:avLst/>
          </a:prstGeom>
          <a:solidFill>
            <a:scrgbClr r="0" g="0" b="0">
              <a:alpha val="0"/>
            </a:scrgbClr>
          </a:solidFill>
        </p:spPr>
      </p:pic>
      <p:sp>
        <p:nvSpPr>
          <p:cNvPr id="8" name="内容占位符 1"/>
          <p:cNvSpPr txBox="1">
            <a:spLocks/>
          </p:cNvSpPr>
          <p:nvPr/>
        </p:nvSpPr>
        <p:spPr bwMode="auto">
          <a:xfrm>
            <a:off x="360854" y="5877272"/>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B                              C                                    D</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3811786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制备漂粉精，漂粉精常用于游泳池的消毒，起消毒作用的是</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，池水的酸碱性对漂粉精的消毒效果影响明显。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写出制备漂粉精的化学方程式：</a:t>
            </a:r>
            <a:r>
              <a:rPr lang="zh-CN" altLang="zh-CN" b="1"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内容占位符 1"/>
              <p:cNvSpPr txBox="1">
                <a:spLocks/>
              </p:cNvSpPr>
              <p:nvPr/>
            </p:nvSpPr>
            <p:spPr bwMode="auto">
              <a:xfrm>
                <a:off x="360854" y="2379580"/>
                <a:ext cx="11485848" cy="70731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2Cl</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1"/>
              <p:cNvSpPr txBox="1">
                <a:spLocks noRot="1" noChangeAspect="1" noMove="1" noResize="1" noEditPoints="1" noAdjustHandles="1" noChangeArrowheads="1" noChangeShapeType="1" noTextEdit="1"/>
              </p:cNvSpPr>
              <p:nvPr/>
            </p:nvSpPr>
            <p:spPr bwMode="auto">
              <a:xfrm>
                <a:off x="360854" y="2379580"/>
                <a:ext cx="11485848" cy="707310"/>
              </a:xfrm>
              <a:prstGeom prst="rect">
                <a:avLst/>
              </a:prstGeom>
              <a:blipFill>
                <a:blip r:embed="rId2"/>
                <a:stretch>
                  <a:fillRect b="-862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24答案.EPS" descr="id:2147489726;FounderCES"/>
          <p:cNvPicPr/>
          <p:nvPr/>
        </p:nvPicPr>
        <p:blipFill>
          <a:blip r:embed="rId3"/>
          <a:stretch>
            <a:fillRect/>
          </a:stretch>
        </p:blipFill>
        <p:spPr>
          <a:xfrm>
            <a:off x="360854" y="2612195"/>
            <a:ext cx="807720" cy="287655"/>
          </a:xfrm>
          <a:prstGeom prst="rect">
            <a:avLst/>
          </a:prstGeom>
        </p:spPr>
      </p:pic>
      <mc:AlternateContent xmlns:mc="http://schemas.openxmlformats.org/markup-compatibility/2006" xmlns:a14="http://schemas.microsoft.com/office/drawing/2010/main">
        <mc:Choice Requires="a14">
          <p:sp>
            <p:nvSpPr>
              <p:cNvPr id="6" name="内容占位符 1"/>
              <p:cNvSpPr txBox="1">
                <a:spLocks/>
              </p:cNvSpPr>
              <p:nvPr/>
            </p:nvSpPr>
            <p:spPr bwMode="auto">
              <a:xfrm>
                <a:off x="360854" y="3068960"/>
                <a:ext cx="11485848" cy="355469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碳酸钠溶于水后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溶液温度升高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说明碳酸钠溶解的过程为放热过程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碳酸氢钠溶于水后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溶液温度降低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说明碳酸氢钠溶解的过程为吸热过程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用澄清石灰水中加入蒸馏水作对照实验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加入碳酸钠溶液后溶液的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说明氢氧根离子没有参与反应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加入碳酸氢钠后溶液的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说明反应过程中氢氧根离子被消耗</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漂粉精的反应为氯气与石灰乳反应生成氯化钙、次氯酸钙和水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反应的化学方程式为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1"/>
              <p:cNvSpPr txBox="1">
                <a:spLocks noRot="1" noChangeAspect="1" noMove="1" noResize="1" noEditPoints="1" noAdjustHandles="1" noChangeArrowheads="1" noChangeShapeType="1" noTextEdit="1"/>
              </p:cNvSpPr>
              <p:nvPr/>
            </p:nvSpPr>
            <p:spPr bwMode="auto">
              <a:xfrm>
                <a:off x="360854" y="3068960"/>
                <a:ext cx="11485848" cy="3554691"/>
              </a:xfrm>
              <a:prstGeom prst="rect">
                <a:avLst/>
              </a:prstGeom>
              <a:blipFill>
                <a:blip r:embed="rId4"/>
                <a:stretch>
                  <a:fillRect l="-796" t="-171" r="-849" b="-154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24解析.EPS" descr="id:2147489719;FounderCES"/>
          <p:cNvPicPr/>
          <p:nvPr/>
        </p:nvPicPr>
        <p:blipFill>
          <a:blip r:embed="rId5"/>
          <a:stretch>
            <a:fillRect/>
          </a:stretch>
        </p:blipFill>
        <p:spPr>
          <a:xfrm>
            <a:off x="360854" y="3204011"/>
            <a:ext cx="807720" cy="287655"/>
          </a:xfrm>
          <a:prstGeom prst="rect">
            <a:avLst/>
          </a:prstGeom>
        </p:spPr>
      </p:pic>
    </p:spTree>
    <p:extLst>
      <p:ext uri="{BB962C8B-B14F-4D97-AF65-F5344CB8AC3E}">
        <p14:creationId xmlns:p14="http://schemas.microsoft.com/office/powerpoint/2010/main" val="1524500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若池水碱性过强，消毒作用会</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32265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答案.EPS" descr="id:2147489726;FounderCES"/>
          <p:cNvPicPr/>
          <p:nvPr/>
        </p:nvPicPr>
        <p:blipFill>
          <a:blip r:embed="rId2"/>
          <a:stretch>
            <a:fillRect/>
          </a:stretch>
        </p:blipFill>
        <p:spPr>
          <a:xfrm>
            <a:off x="360854" y="1519409"/>
            <a:ext cx="807720" cy="287655"/>
          </a:xfrm>
          <a:prstGeom prst="rect">
            <a:avLst/>
          </a:prstGeom>
        </p:spPr>
      </p:pic>
      <p:sp>
        <p:nvSpPr>
          <p:cNvPr id="5" name="内容占位符 1"/>
          <p:cNvSpPr txBox="1">
            <a:spLocks/>
          </p:cNvSpPr>
          <p:nvPr/>
        </p:nvSpPr>
        <p:spPr bwMode="auto">
          <a:xfrm>
            <a:off x="360854" y="1898902"/>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g</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碳酸钠溶于水后</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溶液温度升高</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说明碳酸钠溶解的过程为放热过程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g</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碳酸氢钠溶于水后</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溶液温度降低</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说明碳酸氢钠溶解的过程为吸热过程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用澄清石灰水中加入蒸馏水作对照实验</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加入碳酸钠溶液后溶液的</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说明氢氧根离子没有参与反应</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加入碳酸氢钠后溶液的</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说明反应过程中氢氧根离子被消耗。若池水碱性过强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溶液中次氯酸的浓度会减小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氧化性较弱</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消毒作用会减弱。</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6" name="24解析.EPS" descr="id:2147489719;FounderCES"/>
          <p:cNvPicPr/>
          <p:nvPr/>
        </p:nvPicPr>
        <p:blipFill>
          <a:blip r:embed="rId3"/>
          <a:stretch>
            <a:fillRect/>
          </a:stretch>
        </p:blipFill>
        <p:spPr>
          <a:xfrm>
            <a:off x="360854" y="2095657"/>
            <a:ext cx="807720" cy="287655"/>
          </a:xfrm>
          <a:prstGeom prst="rect">
            <a:avLst/>
          </a:prstGeom>
        </p:spPr>
      </p:pic>
    </p:spTree>
    <p:extLst>
      <p:ext uri="{BB962C8B-B14F-4D97-AF65-F5344CB8AC3E}">
        <p14:creationId xmlns:p14="http://schemas.microsoft.com/office/powerpoint/2010/main" val="3060571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若池水酸性过强，会刺激眼睛和皮肤。有时加入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以降低酸性，起到降低酸性作用的离子分别是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填离子符号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内容占位符 1"/>
              <p:cNvSpPr txBox="1">
                <a:spLocks/>
              </p:cNvSpPr>
              <p:nvPr/>
            </p:nvSpPr>
            <p:spPr bwMode="auto">
              <a:xfrm>
                <a:off x="360854" y="1881125"/>
                <a:ext cx="11485848" cy="61177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p:cNvSpPr txBox="1">
                <a:spLocks noRot="1" noChangeAspect="1" noMove="1" noResize="1" noEditPoints="1" noAdjustHandles="1" noChangeArrowheads="1" noChangeShapeType="1" noTextEdit="1"/>
              </p:cNvSpPr>
              <p:nvPr/>
            </p:nvSpPr>
            <p:spPr bwMode="auto">
              <a:xfrm>
                <a:off x="360854" y="1881125"/>
                <a:ext cx="11485848" cy="611771"/>
              </a:xfrm>
              <a:prstGeom prst="rect">
                <a:avLst/>
              </a:prstGeom>
              <a:blipFill>
                <a:blip r:embed="rId2"/>
                <a:stretch>
                  <a:fillRect b="-2200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24答案.EPS" descr="id:2147489726;FounderCES"/>
          <p:cNvPicPr/>
          <p:nvPr/>
        </p:nvPicPr>
        <p:blipFill>
          <a:blip r:embed="rId3"/>
          <a:stretch>
            <a:fillRect/>
          </a:stretch>
        </p:blipFill>
        <p:spPr>
          <a:xfrm>
            <a:off x="360854" y="2077880"/>
            <a:ext cx="807720" cy="287655"/>
          </a:xfrm>
          <a:prstGeom prst="rect">
            <a:avLst/>
          </a:prstGeom>
        </p:spPr>
      </p:pic>
      <mc:AlternateContent xmlns:mc="http://schemas.openxmlformats.org/markup-compatibility/2006" xmlns:a14="http://schemas.microsoft.com/office/drawing/2010/main">
        <mc:Choice Requires="a14">
          <p:sp>
            <p:nvSpPr>
              <p:cNvPr id="5" name="内容占位符 1"/>
              <p:cNvSpPr txBox="1">
                <a:spLocks/>
              </p:cNvSpPr>
              <p:nvPr/>
            </p:nvSpPr>
            <p:spPr bwMode="auto">
              <a:xfrm>
                <a:off x="360854" y="2512449"/>
                <a:ext cx="11485848" cy="400872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碳酸钠溶于水后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溶液温度升高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说明碳酸钠溶解的过程为放热过程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碳酸氢钠溶于水后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溶液温度降低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说明碳酸氢钠溶解的过程为吸热过程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用澄清石灰水中加入蒸馏水作对照实验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加入碳酸钠溶液后溶液的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说明氢氧根离子没有参与反应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加入碳酸氢钠后溶液的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说明反应过程中氢氧根离子被消耗</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池水酸性过强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加入的碳酸钠和碳酸氢钠能与溶液中的氢离子反应起到降低酸性的作用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则起到降低酸性作用的离子分别是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5" name="内容占位符 1"/>
              <p:cNvSpPr txBox="1">
                <a:spLocks noRot="1" noChangeAspect="1" noMove="1" noResize="1" noEditPoints="1" noAdjustHandles="1" noChangeArrowheads="1" noChangeShapeType="1" noTextEdit="1"/>
              </p:cNvSpPr>
              <p:nvPr/>
            </p:nvSpPr>
            <p:spPr bwMode="auto">
              <a:xfrm>
                <a:off x="360854" y="2512449"/>
                <a:ext cx="11485848" cy="4008726"/>
              </a:xfrm>
              <a:prstGeom prst="rect">
                <a:avLst/>
              </a:prstGeom>
              <a:blipFill>
                <a:blip r:embed="rId4"/>
                <a:stretch>
                  <a:fillRect l="-796" r="-849" b="-91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6" name="24解析.EPS" descr="id:2147489719;FounderCES"/>
          <p:cNvPicPr/>
          <p:nvPr/>
        </p:nvPicPr>
        <p:blipFill>
          <a:blip r:embed="rId5"/>
          <a:stretch>
            <a:fillRect/>
          </a:stretch>
        </p:blipFill>
        <p:spPr>
          <a:xfrm>
            <a:off x="360854" y="2709204"/>
            <a:ext cx="807720" cy="287655"/>
          </a:xfrm>
          <a:prstGeom prst="rect">
            <a:avLst/>
          </a:prstGeom>
        </p:spPr>
      </p:pic>
    </p:spTree>
    <p:extLst>
      <p:ext uri="{BB962C8B-B14F-4D97-AF65-F5344CB8AC3E}">
        <p14:creationId xmlns:p14="http://schemas.microsoft.com/office/powerpoint/2010/main" val="1927038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1754326"/>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海洋化学资源</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的综合利用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粗盐提纯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除去粗盐中可溶性杂质的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原理</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89683;FounderCES"/>
          <p:cNvPicPr/>
          <p:nvPr/>
        </p:nvPicPr>
        <p:blipFill>
          <a:blip r:embed="rId2"/>
          <a:stretch>
            <a:fillRect/>
          </a:stretch>
        </p:blipFill>
        <p:spPr>
          <a:xfrm>
            <a:off x="2970689" y="747286"/>
            <a:ext cx="6249035" cy="539750"/>
          </a:xfrm>
          <a:prstGeom prst="rect">
            <a:avLst/>
          </a:prstGeom>
        </p:spPr>
      </p:pic>
      <p:pic>
        <p:nvPicPr>
          <p:cNvPr id="6" name="要点.EPS" descr="id:2147491389;FounderCES"/>
          <p:cNvPicPr/>
          <p:nvPr/>
        </p:nvPicPr>
        <p:blipFill>
          <a:blip r:embed="rId3">
            <a:clrChange>
              <a:clrFrom>
                <a:srgbClr val="FFFFFF"/>
              </a:clrFrom>
              <a:clrTo>
                <a:srgbClr val="FFFFFF">
                  <a:alpha val="0"/>
                </a:srgbClr>
              </a:clrTo>
            </a:clrChange>
          </a:blip>
          <a:stretch>
            <a:fillRect/>
          </a:stretch>
        </p:blipFill>
        <p:spPr>
          <a:xfrm>
            <a:off x="343436" y="1557977"/>
            <a:ext cx="844550" cy="359410"/>
          </a:xfrm>
          <a:prstGeom prst="rect">
            <a:avLst/>
          </a:prstGeom>
          <a:solidFill>
            <a:scrgbClr r="0" g="0" b="0">
              <a:alpha val="0"/>
            </a:scrgbClr>
          </a:solidFill>
        </p:spPr>
      </p:pic>
      <p:pic>
        <p:nvPicPr>
          <p:cNvPr id="7" name="图片 6"/>
          <p:cNvPicPr>
            <a:picLocks noChangeAspect="1"/>
          </p:cNvPicPr>
          <p:nvPr/>
        </p:nvPicPr>
        <p:blipFill>
          <a:blip r:embed="rId4"/>
          <a:stretch>
            <a:fillRect/>
          </a:stretch>
        </p:blipFill>
        <p:spPr>
          <a:xfrm>
            <a:off x="424046" y="3150407"/>
            <a:ext cx="6463248" cy="3158913"/>
          </a:xfrm>
          <a:prstGeom prst="rect">
            <a:avLst/>
          </a:prstGeom>
        </p:spPr>
      </p:pic>
    </p:spTree>
    <p:extLst>
      <p:ext uri="{BB962C8B-B14F-4D97-AF65-F5344CB8AC3E}">
        <p14:creationId xmlns:p14="http://schemas.microsoft.com/office/powerpoint/2010/main" val="14229604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06574" y="1211820"/>
            <a:ext cx="7477169" cy="2577220"/>
          </a:xfrm>
          <a:prstGeom prst="rect">
            <a:avLst/>
          </a:prstGeom>
        </p:spPr>
      </p:pic>
    </p:spTree>
    <p:extLst>
      <p:ext uri="{BB962C8B-B14F-4D97-AF65-F5344CB8AC3E}">
        <p14:creationId xmlns:p14="http://schemas.microsoft.com/office/powerpoint/2010/main" val="32535859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074833"/>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试剂加入的先后顺序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根据原理可知，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溶液既可除去</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，又可除去过量的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溶液必须在加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溶液之后加入；盐酸要除去过量的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，故应最后加入，因此各试剂的加入顺序可以为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盐酸；</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盐酸；</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盐酸。</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074833"/>
              </a:xfrm>
              <a:blipFill>
                <a:blip r:embed="rId2"/>
                <a:stretch>
                  <a:fillRect l="-796" r="-849" b="-194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121387075"/>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190</TotalTime>
  <Words>4585</Words>
  <Application>Microsoft Office PowerPoint</Application>
  <PresentationFormat>自定义</PresentationFormat>
  <Paragraphs>345</Paragraphs>
  <Slides>65</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65</vt:i4>
      </vt:variant>
    </vt:vector>
  </HeadingPairs>
  <TitlesOfParts>
    <vt:vector size="75"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385</cp:revision>
  <dcterms:created xsi:type="dcterms:W3CDTF">2020-11-06T05:24:00Z</dcterms:created>
  <dcterms:modified xsi:type="dcterms:W3CDTF">2025-06-18T15:47:02Z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